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4" r:id="rId4"/>
    <p:sldId id="260" r:id="rId5"/>
    <p:sldId id="280" r:id="rId6"/>
    <p:sldId id="281" r:id="rId7"/>
    <p:sldId id="282" r:id="rId8"/>
    <p:sldId id="277" r:id="rId9"/>
    <p:sldId id="269" r:id="rId10"/>
    <p:sldId id="259" r:id="rId11"/>
    <p:sldId id="274" r:id="rId12"/>
    <p:sldId id="262" r:id="rId13"/>
    <p:sldId id="279" r:id="rId14"/>
    <p:sldId id="275" r:id="rId15"/>
    <p:sldId id="265" r:id="rId16"/>
    <p:sldId id="266" r:id="rId17"/>
    <p:sldId id="267" r:id="rId18"/>
    <p:sldId id="268" r:id="rId19"/>
    <p:sldId id="270" r:id="rId20"/>
    <p:sldId id="271" r:id="rId21"/>
    <p:sldId id="257" r:id="rId22"/>
    <p:sldId id="278" r:id="rId23"/>
    <p:sldId id="272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9C7"/>
    <a:srgbClr val="EEF7FF"/>
    <a:srgbClr val="FF5050"/>
    <a:srgbClr val="CDE8E5"/>
    <a:srgbClr val="4D869C"/>
    <a:srgbClr val="7AB2B2"/>
    <a:srgbClr val="000000"/>
    <a:srgbClr val="96BEC5"/>
    <a:srgbClr val="F98F3D"/>
    <a:srgbClr val="FFD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850B5-3883-4830-BDEF-8D25620BF3CB}" v="6" dt="2024-05-25T15:20:47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6424" autoAdjust="0"/>
  </p:normalViewPr>
  <p:slideViewPr>
    <p:cSldViewPr snapToGrid="0">
      <p:cViewPr varScale="1">
        <p:scale>
          <a:sx n="71" d="100"/>
          <a:sy n="71" d="100"/>
        </p:scale>
        <p:origin x="12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4530E-7F58-42E8-9FE0-EDAD6A4E5299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AE66F-F429-4784-8336-CF27E48751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3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a typeface="游ゴシック"/>
                <a:cs typeface="Calibri"/>
              </a:rPr>
              <a:t>基礎設備</a:t>
            </a:r>
            <a:endParaRPr lang="en-US" altLang="zh-TW" dirty="0">
              <a:ea typeface="游ゴシック"/>
              <a:cs typeface="Calibri"/>
            </a:endParaRPr>
          </a:p>
          <a:p>
            <a:r>
              <a:rPr lang="en-US" altLang="zh-TW" dirty="0">
                <a:ea typeface="游ゴシック"/>
                <a:cs typeface="Calibri"/>
              </a:rPr>
              <a:t>DC </a:t>
            </a:r>
            <a:r>
              <a:rPr lang="zh-TW" altLang="en-US" dirty="0">
                <a:ea typeface="游ゴシック"/>
                <a:cs typeface="Calibri"/>
              </a:rPr>
              <a:t>直流馬達</a:t>
            </a:r>
            <a:endParaRPr lang="en-US" altLang="zh-TW" dirty="0">
              <a:ea typeface="游ゴシック"/>
              <a:cs typeface="Calibri"/>
            </a:endParaRPr>
          </a:p>
          <a:p>
            <a:r>
              <a:rPr lang="en-US" altLang="zh-TW" dirty="0">
                <a:ea typeface="游ゴシック"/>
                <a:cs typeface="Calibri"/>
              </a:rPr>
              <a:t>Servo </a:t>
            </a:r>
            <a:r>
              <a:rPr lang="zh-TW" altLang="en-US" dirty="0">
                <a:ea typeface="游ゴシック"/>
                <a:cs typeface="Calibri"/>
              </a:rPr>
              <a:t>伺服馬達</a:t>
            </a:r>
            <a:endParaRPr lang="en-US" altLang="zh-TW" dirty="0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690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利用動畫猜猜看介面功能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165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學員先用看的就行</a:t>
            </a:r>
            <a:endParaRPr lang="en-US" altLang="zh-TW" dirty="0"/>
          </a:p>
          <a:p>
            <a:r>
              <a:rPr lang="zh-TW" altLang="en-US" dirty="0"/>
              <a:t>登入利用隊輔的電腦</a:t>
            </a:r>
            <a:endParaRPr lang="en-US" altLang="zh-TW" dirty="0"/>
          </a:p>
          <a:p>
            <a:r>
              <a:rPr lang="zh-TW" altLang="en-US" dirty="0"/>
              <a:t>在這申明為何用隊輔的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397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Configure Robot(</a:t>
            </a:r>
            <a:r>
              <a:rPr lang="ja-JP" altLang="en-US" dirty="0">
                <a:ea typeface="游ゴシック"/>
              </a:rPr>
              <a:t>配置</a:t>
            </a:r>
            <a:r>
              <a:rPr lang="ja-JP" altLang="en-US" dirty="0">
                <a:ea typeface="游ゴシック"/>
                <a:cs typeface="Calibri"/>
              </a:rPr>
              <a:t>機器人</a:t>
            </a:r>
            <a:r>
              <a:rPr lang="en-US" dirty="0">
                <a:cs typeface="Calibri"/>
              </a:rPr>
              <a:t>)</a:t>
            </a:r>
          </a:p>
          <a:p>
            <a:r>
              <a:rPr lang="zh-TW" altLang="en-US" dirty="0">
                <a:cs typeface="Calibri"/>
              </a:rPr>
              <a:t>要讓他們每個人輪流實際動手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661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dirty="0">
                <a:ea typeface="游ゴシック"/>
                <a:cs typeface="Calibri"/>
              </a:rPr>
              <a:t>要記得Scan</a:t>
            </a:r>
          </a:p>
          <a:p>
            <a:r>
              <a:rPr lang="ja-JP" altLang="en-US" b="0" dirty="0">
                <a:ea typeface="游ゴシック"/>
                <a:cs typeface="Calibri"/>
              </a:rPr>
              <a:t>營隊開始前先註冊好小隊個別帳號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35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等线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067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On The Go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112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ea typeface="等线"/>
                <a:cs typeface="Calibri"/>
              </a:rPr>
              <a:t>按鈕數 </a:t>
            </a:r>
            <a:r>
              <a:rPr lang="en-US" altLang="zh-TW" b="1" dirty="0">
                <a:ea typeface="等线"/>
                <a:cs typeface="Calibri"/>
              </a:rPr>
              <a:t>=</a:t>
            </a:r>
            <a:r>
              <a:rPr lang="zh-TW" altLang="en-US" b="1" dirty="0">
                <a:ea typeface="等线"/>
                <a:cs typeface="Calibri"/>
              </a:rPr>
              <a:t> </a:t>
            </a:r>
            <a:r>
              <a:rPr lang="en-US" altLang="zh-TW" b="1" dirty="0">
                <a:ea typeface="等线"/>
                <a:cs typeface="Calibri"/>
              </a:rPr>
              <a:t>13</a:t>
            </a:r>
            <a:r>
              <a:rPr lang="zh-TW" altLang="en-US" b="1" dirty="0">
                <a:ea typeface="等线"/>
                <a:cs typeface="Calibri"/>
              </a:rPr>
              <a:t>顆</a:t>
            </a:r>
            <a:endParaRPr lang="en-US" altLang="zh-CN" b="1" dirty="0">
              <a:ea typeface="等线"/>
              <a:cs typeface="Calibri"/>
            </a:endParaRPr>
          </a:p>
          <a:p>
            <a:r>
              <a:rPr lang="zh-CN" altLang="en-US" dirty="0">
                <a:ea typeface="等线"/>
                <a:cs typeface="Calibri"/>
              </a:rPr>
              <a:t>改圖片</a:t>
            </a:r>
            <a:endParaRPr lang="en-US" altLang="zh-CN" dirty="0">
              <a:ea typeface="等线"/>
              <a:cs typeface="Calibri"/>
            </a:endParaRPr>
          </a:p>
          <a:p>
            <a:r>
              <a:rPr lang="zh-TW" altLang="en-US" dirty="0">
                <a:ea typeface="等线"/>
                <a:cs typeface="Calibri"/>
              </a:rPr>
              <a:t>猜猜看按鈕幾顆</a:t>
            </a:r>
            <a:endParaRPr lang="zh-CN" altLang="en-US" dirty="0">
              <a:ea typeface="等线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90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  <a:endParaRPr lang="en-US" altLang="zh-CN" dirty="0">
              <a:ea typeface="等线"/>
              <a:cs typeface="Calibri"/>
            </a:endParaRPr>
          </a:p>
          <a:p>
            <a:r>
              <a:rPr lang="zh-TW" altLang="en-US" dirty="0">
                <a:ea typeface="等线"/>
                <a:cs typeface="Calibri"/>
              </a:rPr>
              <a:t>電池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$75</a:t>
            </a:r>
            <a:r>
              <a:rPr lang="zh-TW" altLang="en-US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=</a:t>
            </a:r>
            <a:r>
              <a:rPr lang="zh-TW" altLang="en-US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00000000000000000" pitchFamily="2" charset="0"/>
              </a:rPr>
              <a:t>NTD2250</a:t>
            </a:r>
            <a:endParaRPr lang="en-US" altLang="zh-CN" dirty="0">
              <a:ea typeface="等线"/>
              <a:cs typeface="Calibri"/>
            </a:endParaRPr>
          </a:p>
          <a:p>
            <a:r>
              <a:rPr lang="en-US" altLang="zh-TW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Control Hub $350</a:t>
            </a:r>
            <a:r>
              <a:rPr lang="zh-TW" altLang="en-US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altLang="zh-TW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=</a:t>
            </a:r>
            <a:r>
              <a:rPr lang="zh-TW" altLang="en-US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altLang="zh-TW" b="1" i="0" dirty="0">
                <a:solidFill>
                  <a:srgbClr val="F05A28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10500</a:t>
            </a:r>
            <a:endParaRPr lang="zh-CN" altLang="en-US" dirty="0">
              <a:ea typeface="等线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758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</a:p>
          <a:p>
            <a:r>
              <a:rPr lang="zh-CN" altLang="en-US" dirty="0">
                <a:ea typeface="等线"/>
                <a:cs typeface="Calibri"/>
              </a:rPr>
              <a:t>開關要換個新的圖片</a:t>
            </a:r>
            <a:endParaRPr lang="zh-CN" dirty="0"/>
          </a:p>
          <a:p>
            <a:r>
              <a:rPr lang="zh-CN" altLang="en-US" dirty="0">
                <a:ea typeface="等线"/>
                <a:cs typeface="Calibri"/>
              </a:rPr>
              <a:t>＃ 動手組裝看看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97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</a:p>
          <a:p>
            <a:r>
              <a:rPr lang="zh-CN" altLang="en-US" dirty="0">
                <a:ea typeface="等线"/>
                <a:cs typeface="Calibri"/>
              </a:rPr>
              <a:t>開關要換個新的圖片</a:t>
            </a:r>
            <a:endParaRPr lang="zh-CN" dirty="0"/>
          </a:p>
          <a:p>
            <a:r>
              <a:rPr lang="zh-CN" altLang="en-US" dirty="0">
                <a:ea typeface="等线"/>
                <a:cs typeface="Calibri"/>
              </a:rPr>
              <a:t>＃ 動手組裝看看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50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</a:p>
          <a:p>
            <a:r>
              <a:rPr lang="zh-CN" altLang="en-US" dirty="0">
                <a:ea typeface="等线"/>
                <a:cs typeface="Calibri"/>
              </a:rPr>
              <a:t>開關要換個新的圖片</a:t>
            </a:r>
            <a:endParaRPr lang="zh-CN" dirty="0"/>
          </a:p>
          <a:p>
            <a:r>
              <a:rPr lang="zh-CN" altLang="en-US" dirty="0">
                <a:ea typeface="等线"/>
                <a:cs typeface="Calibri"/>
              </a:rPr>
              <a:t>＃ 動手組裝看看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93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就像是人類的大腦一樣，可以用來儲存資料</a:t>
            </a:r>
          </a:p>
          <a:p>
            <a:r>
              <a:rPr lang="zh-CN" altLang="en-US" dirty="0">
                <a:ea typeface="等线"/>
                <a:cs typeface="Calibri"/>
              </a:rPr>
              <a:t>那電池就像心臟，畢竟不行的話就換一顆就行了</a:t>
            </a:r>
          </a:p>
          <a:p>
            <a:r>
              <a:rPr lang="zh-CN" altLang="en-US" dirty="0">
                <a:ea typeface="等线"/>
                <a:cs typeface="Calibri"/>
              </a:rPr>
              <a:t>而開關... 對就是開關</a:t>
            </a:r>
          </a:p>
          <a:p>
            <a:r>
              <a:rPr lang="zh-CN" altLang="en-US" dirty="0">
                <a:ea typeface="等线"/>
                <a:cs typeface="Calibri"/>
              </a:rPr>
              <a:t>開關要換個新的圖片</a:t>
            </a:r>
            <a:endParaRPr lang="en-US" altLang="zh-CN" dirty="0">
              <a:ea typeface="等线"/>
              <a:cs typeface="Calibri"/>
            </a:endParaRPr>
          </a:p>
          <a:p>
            <a:r>
              <a:rPr lang="zh-TW" altLang="en-US" dirty="0">
                <a:ea typeface="等线"/>
                <a:cs typeface="Calibri"/>
              </a:rPr>
              <a:t>影片要能停下來</a:t>
            </a:r>
            <a:endParaRPr lang="zh-CN" dirty="0"/>
          </a:p>
          <a:p>
            <a:r>
              <a:rPr lang="zh-CN" altLang="en-US" dirty="0">
                <a:ea typeface="等线"/>
                <a:cs typeface="Calibri"/>
              </a:rPr>
              <a:t>＃ 動手組裝看看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893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a typeface="新細明體"/>
                <a:cs typeface="Calibri"/>
              </a:rPr>
              <a:t>念完整的規格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$37.5</a:t>
            </a:r>
            <a:r>
              <a:rPr lang="zh-TW" altLang="en-US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=</a:t>
            </a:r>
            <a:r>
              <a:rPr lang="zh-TW" altLang="en-US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 </a:t>
            </a:r>
            <a:r>
              <a:rPr lang="en-US" altLang="zh-TW" b="1" i="0" dirty="0">
                <a:solidFill>
                  <a:srgbClr val="00539F"/>
                </a:solidFill>
                <a:effectLst/>
                <a:highlight>
                  <a:srgbClr val="FFFFFF"/>
                </a:highlight>
                <a:latin typeface="Roboto Condensed" panose="020F0502020204030204" pitchFamily="2" charset="0"/>
              </a:rPr>
              <a:t>1125</a:t>
            </a:r>
            <a:endParaRPr lang="en-US" altLang="zh-TW" b="1" dirty="0">
              <a:ea typeface="新細明體"/>
              <a:cs typeface="Calibri"/>
            </a:endParaRPr>
          </a:p>
          <a:p>
            <a:r>
              <a:rPr lang="zh-TW" altLang="en-US" dirty="0">
                <a:ea typeface="新細明體"/>
                <a:cs typeface="Calibri"/>
              </a:rPr>
              <a:t>正負端子</a:t>
            </a:r>
          </a:p>
          <a:p>
            <a:r>
              <a:rPr lang="zh-TW" altLang="en-US" dirty="0">
                <a:ea typeface="新細明體"/>
                <a:cs typeface="Calibri"/>
              </a:rPr>
              <a:t>給時間動手操作</a:t>
            </a:r>
          </a:p>
          <a:p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05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"/>
              </a:rPr>
              <a:t>Servo </a:t>
            </a:r>
            <a:r>
              <a:rPr lang="en-US" altLang="zh-TW" b="1" dirty="0">
                <a:ea typeface="新細明體"/>
                <a:cs typeface="Calibri"/>
              </a:rPr>
              <a:t>$15 = NTD450</a:t>
            </a:r>
          </a:p>
          <a:p>
            <a:r>
              <a:rPr lang="zh-TW" altLang="en-US" dirty="0">
                <a:ea typeface="新細明體"/>
                <a:cs typeface="Calibri"/>
              </a:rPr>
              <a:t>接線順序（黑紅黃）</a:t>
            </a:r>
          </a:p>
          <a:p>
            <a:r>
              <a:rPr lang="zh-TW" altLang="en-US" dirty="0">
                <a:ea typeface="新細明體"/>
                <a:cs typeface="Calibri"/>
              </a:rPr>
              <a:t>圖片要清晰</a:t>
            </a:r>
            <a:endParaRPr lang="en-US" altLang="zh-TW" dirty="0">
              <a:ea typeface="新細明體"/>
              <a:cs typeface="Calibri"/>
            </a:endParaRPr>
          </a:p>
          <a:p>
            <a:r>
              <a:rPr lang="zh-TW" altLang="en-US" dirty="0">
                <a:ea typeface="新細明體"/>
                <a:cs typeface="Calibri"/>
              </a:rPr>
              <a:t>介紹</a:t>
            </a:r>
            <a:r>
              <a:rPr lang="en-US" altLang="zh-TW" dirty="0">
                <a:ea typeface="新細明體"/>
                <a:cs typeface="Calibri"/>
              </a:rPr>
              <a:t>control hub </a:t>
            </a:r>
            <a:r>
              <a:rPr lang="zh-TW" altLang="en-US" dirty="0">
                <a:ea typeface="新細明體"/>
                <a:cs typeface="Calibri"/>
              </a:rPr>
              <a:t>接 </a:t>
            </a:r>
            <a:r>
              <a:rPr lang="en-US" altLang="zh-TW" dirty="0">
                <a:ea typeface="新細明體"/>
                <a:cs typeface="Calibri"/>
              </a:rPr>
              <a:t>servo</a:t>
            </a:r>
            <a:r>
              <a:rPr lang="zh-TW" altLang="en-US" dirty="0">
                <a:ea typeface="新細明體"/>
                <a:cs typeface="Calibri"/>
              </a:rPr>
              <a:t>的孔位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17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等线"/>
                <a:cs typeface="Calibri"/>
              </a:rPr>
              <a:t>Control Hub 通電後會發出無線訊號，然後手機便可以利用Wi-Fi 的方式接收訊號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AE66F-F429-4784-8336-CF27E487510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7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4D642-A2C2-837E-50D7-645F6ABA5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A09F69-A6E1-CB1D-5778-3939A4214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210E34-067F-6C4B-77AE-34C11DCC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AE13F3-7381-9707-28B8-4AF2F918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C61B9A-107B-F294-E227-77BECB97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95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3E669-4FB8-C841-AAF5-CBD3C2BB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2D9A2C-9C8D-1B4F-E92C-CF4EC20A4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6A26F-D0B8-3901-0CCD-54D9F8AB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4F455D-2E0E-1256-F288-9C708BC8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DB1335-6FD5-520B-24E0-D2F341E5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03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9632BFF-8AB2-6591-BEC5-63BA2A8C2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C4FBE9-BF93-C61B-A4A4-7B1F90714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FCB8D5-666A-45F0-A1FA-2A649B97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F3FFEF-AAB9-BAF0-C0E1-45F99C0F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60298A-7EC6-D89F-1925-39EE0BC1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373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BC81A3-6D9D-531B-452A-6CFA9819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19E95-A45B-ABFE-52E4-426EF600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395932-687D-7FCC-B35E-8B7BA636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312EB4-C32D-95B3-95BC-9E5BFD11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88E7A-90C9-7E87-F359-8DF16D13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23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5B508-6DC7-7B33-5118-C1BAD65A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15FE7-F046-15DF-9A02-0E4C60158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0730CC-BB33-276D-7F6D-CF345328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D04211-C431-E6D1-28D2-3568B8DE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79F7EF-AE5A-BA87-864B-566D2094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98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55D662-C1DA-50D2-17C2-F4531FD8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A97F45-F0AA-C711-5210-04744F380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F55C8B-CF20-AC48-CC18-FCD0EE177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0FAFE3-236D-78F3-5BA7-9B92619C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EBF428-9F34-EC22-22C9-562E62C9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2CD04B-23B7-D7B9-5CA0-E186F0B8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42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3CD29-3A8A-1535-BF34-343FE5103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D4F1F0-9E4C-46F5-EBE5-BE3EB56C1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1921DF-B204-E738-2AD5-81DC49876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58A554D-E528-6DF2-D0B2-FFA2383F1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314394-7E7D-9B19-6635-2396B83F7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8EFF138-3FD7-3640-4E0B-2A2CB38E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C9C4D9-8704-9D82-12CF-F1E5EE83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21EBE73-64A2-803C-7107-6DA994A7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02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A33C0-0742-DDDD-7909-611331F1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D5BA26-2FD3-D65E-FE8F-15FF51D4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8EA57B-4191-9679-1B14-6753EB34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FB29EC-DF23-EFF6-48AC-F053A137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7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99BDFC7-3984-0248-3C47-0BF96FD6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0E4F5F5-76AF-DD80-B25C-3C6A5136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11FF42-9524-282B-5CE1-A3085519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77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CD589-0A70-B8DD-D17B-758279E4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18874-29F5-4BC1-F65A-C85A1725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4046DA-C602-1CB2-8A65-C2B9E653F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0F59C4-5D4C-FF60-5776-3AD303D7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6A0268-8FAA-A4EA-EDDD-550E6E09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020AFD-E696-CF54-C125-02B7A154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67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776D-6EBD-3F50-F245-5929F5A2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2ED802-4185-0926-699A-E2721291E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AA2AC2-5D3E-F0DE-9DB6-379FED23B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8130F3-9FFA-3878-4942-B8A10579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8AD93B-9658-4700-85C6-305421E9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A02A82-032D-4995-ED30-8DEDECA5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34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16795A-8E8A-785A-E517-B1EE1849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5EB0E4-BE8E-31A3-2E2B-0B505AC96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999A8-EB8E-0EDB-D2C2-1793398EF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B1EB7-B20B-4F23-8D9F-798887554D54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9F8413-799A-89D2-E3B1-FA12177F9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D07C9C-2B32-A31E-C6DF-D397249D5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7EDAD-6474-44B7-97B4-29BAC19E74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68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hardwaretester.com/gamepad" TargetMode="External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microsoft.com/office/2007/relationships/hdphoto" Target="../media/hdphoto5.wdp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EA592F-1B45-58E2-D53B-A3AD4A92A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303" y="2432486"/>
            <a:ext cx="3255818" cy="1169551"/>
          </a:xfrm>
        </p:spPr>
        <p:txBody>
          <a:bodyPr>
            <a:normAutofit/>
          </a:bodyPr>
          <a:lstStyle/>
          <a:p>
            <a:r>
              <a:rPr lang="en-US" altLang="zh-TW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FTC</a:t>
            </a:r>
            <a:r>
              <a:rPr lang="zh-TW" alt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C8CDE7-7DC8-F454-32CD-64518CB53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講師：企鵝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827AC5-A7BA-A64E-82F6-EA2D4EA8D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9E1CBE8-8467-441F-F2DE-733DDE0518E6}"/>
              </a:ext>
            </a:extLst>
          </p:cNvPr>
          <p:cNvSpPr txBox="1"/>
          <p:nvPr/>
        </p:nvSpPr>
        <p:spPr>
          <a:xfrm>
            <a:off x="6653063" y="2432487"/>
            <a:ext cx="19800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TW" altLang="en-US" sz="7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Condensed"/>
                <a:ea typeface="微軟正黑體"/>
                <a:cs typeface="+mj-cs"/>
              </a:rPr>
              <a:t>電機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834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6;p6">
            <a:extLst>
              <a:ext uri="{FF2B5EF4-FFF2-40B4-BE49-F238E27FC236}">
                <a16:creationId xmlns:a16="http://schemas.microsoft.com/office/drawing/2014/main" id="{640630A9-E0CB-7638-2A1A-D8CB9B1884D0}"/>
              </a:ext>
            </a:extLst>
          </p:cNvPr>
          <p:cNvSpPr txBox="1">
            <a:spLocks/>
          </p:cNvSpPr>
          <p:nvPr/>
        </p:nvSpPr>
        <p:spPr>
          <a:xfrm>
            <a:off x="234355" y="0"/>
            <a:ext cx="5263820" cy="11701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zh-TW" altLang="en-US" sz="50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馬達接線注意事項</a:t>
            </a:r>
            <a:endParaRPr lang="zh-TW" altLang="en-US" sz="5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81577-9BF5-4F1C-1578-A3660DC1C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80CC2CC-C601-879D-DDA7-3D9D8757FF75}"/>
              </a:ext>
            </a:extLst>
          </p:cNvPr>
          <p:cNvSpPr txBox="1"/>
          <p:nvPr/>
        </p:nvSpPr>
        <p:spPr>
          <a:xfrm>
            <a:off x="8827040" y="510336"/>
            <a:ext cx="32271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 紅接紅，黑接黑</a:t>
            </a:r>
            <a:r>
              <a:rPr lang="en-US" altLang="zh-TW" sz="2700" i="1" dirty="0">
                <a:solidFill>
                  <a:srgbClr val="4D869C"/>
                </a:solidFill>
              </a:rPr>
              <a:t>!!!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  <p:pic>
        <p:nvPicPr>
          <p:cNvPr id="3" name="Google Shape;907;p6">
            <a:extLst>
              <a:ext uri="{FF2B5EF4-FFF2-40B4-BE49-F238E27FC236}">
                <a16:creationId xmlns:a16="http://schemas.microsoft.com/office/drawing/2014/main" id="{81BFC78C-3CD3-A1B4-208F-2A37197CF3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1"/>
          <a:stretch/>
        </p:blipFill>
        <p:spPr>
          <a:xfrm>
            <a:off x="499562" y="4993158"/>
            <a:ext cx="6731943" cy="161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yt5s.com-REV - Powering and Wiring a Robot">
            <a:hlinkClick r:id="" action="ppaction://media"/>
            <a:extLst>
              <a:ext uri="{FF2B5EF4-FFF2-40B4-BE49-F238E27FC236}">
                <a16:creationId xmlns:a16="http://schemas.microsoft.com/office/drawing/2014/main" id="{E7430ACC-A37A-FE7E-AECF-EDD3B06BC6C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910" end="109068.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9562" y="1049594"/>
            <a:ext cx="6731943" cy="3786718"/>
          </a:xfrm>
          <a:prstGeom prst="rect">
            <a:avLst/>
          </a:prstGeom>
        </p:spPr>
      </p:pic>
      <p:pic>
        <p:nvPicPr>
          <p:cNvPr id="6" name="Google Shape;955;p9">
            <a:extLst>
              <a:ext uri="{FF2B5EF4-FFF2-40B4-BE49-F238E27FC236}">
                <a16:creationId xmlns:a16="http://schemas.microsoft.com/office/drawing/2014/main" id="{555A093E-D54D-6088-56FF-3F0054718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20308" y="1562436"/>
            <a:ext cx="5937582" cy="42690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CE5AB54E-4880-A082-FCAF-70C5F372CC3B}"/>
              </a:ext>
            </a:extLst>
          </p:cNvPr>
          <p:cNvSpPr/>
          <p:nvPr/>
        </p:nvSpPr>
        <p:spPr>
          <a:xfrm>
            <a:off x="7964841" y="2500805"/>
            <a:ext cx="1999987" cy="3055933"/>
          </a:xfrm>
          <a:prstGeom prst="ellipse">
            <a:avLst/>
          </a:prstGeom>
          <a:noFill/>
          <a:ln w="76200">
            <a:solidFill>
              <a:srgbClr val="4D86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17B42E-FEB5-4EE0-FF8C-78B56C1C7C52}"/>
              </a:ext>
            </a:extLst>
          </p:cNvPr>
          <p:cNvSpPr txBox="1"/>
          <p:nvPr/>
        </p:nvSpPr>
        <p:spPr>
          <a:xfrm>
            <a:off x="7177549" y="60716"/>
            <a:ext cx="48766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不容易督不進去就是錯邊了</a:t>
            </a:r>
            <a:r>
              <a:rPr lang="en-US" altLang="zh-TW" sz="2700" i="1" dirty="0">
                <a:solidFill>
                  <a:srgbClr val="4D869C"/>
                </a:solidFill>
              </a:rPr>
              <a:t>!!!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3193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6;p6">
            <a:extLst>
              <a:ext uri="{FF2B5EF4-FFF2-40B4-BE49-F238E27FC236}">
                <a16:creationId xmlns:a16="http://schemas.microsoft.com/office/drawing/2014/main" id="{640630A9-E0CB-7638-2A1A-D8CB9B1884D0}"/>
              </a:ext>
            </a:extLst>
          </p:cNvPr>
          <p:cNvSpPr txBox="1">
            <a:spLocks/>
          </p:cNvSpPr>
          <p:nvPr/>
        </p:nvSpPr>
        <p:spPr>
          <a:xfrm>
            <a:off x="959999" y="353101"/>
            <a:ext cx="6186236" cy="789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zh-TW" altLang="en-US" sz="4500" b="1" dirty="0">
                <a:latin typeface="Microsoft JhengHei"/>
                <a:ea typeface="Microsoft JhengHei"/>
                <a:sym typeface="Microsoft JhengHei"/>
              </a:rPr>
              <a:t>伺服馬達 </a:t>
            </a:r>
            <a:r>
              <a:rPr lang="en-US" altLang="zh-TW" sz="4500" b="1" dirty="0">
                <a:latin typeface="Microsoft JhengHei"/>
                <a:ea typeface="Microsoft JhengHei"/>
                <a:sym typeface="Microsoft JhengHei"/>
              </a:rPr>
              <a:t>Servos</a:t>
            </a:r>
            <a:endParaRPr lang="zh-TW" altLang="en-US" sz="35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81577-9BF5-4F1C-1578-A3660DC1C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24F7F74-EE87-0FAB-2F99-7C7682F6C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23" t="29728" r="33988"/>
          <a:stretch/>
        </p:blipFill>
        <p:spPr>
          <a:xfrm>
            <a:off x="7806416" y="1647658"/>
            <a:ext cx="4263887" cy="38068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C21A2B5-F136-3270-2292-AFBB58A90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529" y="3746350"/>
            <a:ext cx="2310061" cy="28050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4136ABF-BCF9-62F0-D5CF-823035B61D43}"/>
              </a:ext>
            </a:extLst>
          </p:cNvPr>
          <p:cNvSpPr txBox="1"/>
          <p:nvPr/>
        </p:nvSpPr>
        <p:spPr>
          <a:xfrm>
            <a:off x="959999" y="1842924"/>
            <a:ext cx="75294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500" dirty="0"/>
              <a:t>專門為了</a:t>
            </a:r>
            <a:r>
              <a:rPr lang="zh-TW" altLang="en-US" sz="3500" b="1" dirty="0"/>
              <a:t>精確運動</a:t>
            </a:r>
            <a:r>
              <a:rPr lang="zh-TW" altLang="en-US" sz="3500" dirty="0"/>
              <a:t>而設計</a:t>
            </a:r>
            <a:endParaRPr lang="en-US" altLang="zh-TW" sz="3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500" dirty="0"/>
              <a:t>基礎的</a:t>
            </a:r>
            <a:r>
              <a:rPr lang="en-US" altLang="zh-TW" sz="3500" dirty="0"/>
              <a:t>Servo</a:t>
            </a:r>
            <a:r>
              <a:rPr lang="zh-TW" altLang="en-US" sz="3500" dirty="0"/>
              <a:t>的</a:t>
            </a:r>
            <a:r>
              <a:rPr lang="zh-TW" altLang="en-US" sz="3500" u="sng" dirty="0"/>
              <a:t>運動範圍 </a:t>
            </a:r>
            <a:r>
              <a:rPr lang="en-US" altLang="zh-TW" sz="3500" u="sng" dirty="0"/>
              <a:t>0°~</a:t>
            </a:r>
            <a:r>
              <a:rPr lang="zh-TW" altLang="en-US" sz="3500" u="sng" dirty="0"/>
              <a:t> </a:t>
            </a:r>
            <a:r>
              <a:rPr lang="en-US" altLang="zh-TW" sz="3500" u="sng" dirty="0"/>
              <a:t>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500" dirty="0"/>
              <a:t>並無防呆裝置</a:t>
            </a:r>
            <a:r>
              <a:rPr lang="en-US" altLang="zh-TW" sz="3500" dirty="0"/>
              <a:t>(</a:t>
            </a:r>
            <a:r>
              <a:rPr lang="zh-TW" altLang="en-US" sz="3500" dirty="0"/>
              <a:t>接線順序</a:t>
            </a:r>
            <a:r>
              <a:rPr lang="en-US" altLang="zh-TW" sz="3500" dirty="0"/>
              <a:t>:</a:t>
            </a:r>
            <a:r>
              <a:rPr lang="zh-TW" altLang="en-US" sz="3500" dirty="0"/>
              <a:t> 黑紅黃</a:t>
            </a:r>
            <a:r>
              <a:rPr lang="en-US" altLang="zh-TW" sz="3500" dirty="0"/>
              <a:t>)</a:t>
            </a:r>
            <a:endParaRPr lang="zh-TW" altLang="en-US" sz="3500" dirty="0"/>
          </a:p>
        </p:txBody>
      </p:sp>
    </p:spTree>
    <p:extLst>
      <p:ext uri="{BB962C8B-B14F-4D97-AF65-F5344CB8AC3E}">
        <p14:creationId xmlns:p14="http://schemas.microsoft.com/office/powerpoint/2010/main" val="2972210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081B833-4B78-A016-E9B4-94C175FCCF18}"/>
              </a:ext>
            </a:extLst>
          </p:cNvPr>
          <p:cNvCxnSpPr>
            <a:cxnSpLocks/>
          </p:cNvCxnSpPr>
          <p:nvPr/>
        </p:nvCxnSpPr>
        <p:spPr>
          <a:xfrm flipV="1">
            <a:off x="10620897" y="2081980"/>
            <a:ext cx="0" cy="10399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5C1759A-DDA2-A740-DBCC-2B124CF3E767}"/>
              </a:ext>
            </a:extLst>
          </p:cNvPr>
          <p:cNvCxnSpPr>
            <a:cxnSpLocks/>
          </p:cNvCxnSpPr>
          <p:nvPr/>
        </p:nvCxnSpPr>
        <p:spPr>
          <a:xfrm>
            <a:off x="7805798" y="4687529"/>
            <a:ext cx="0" cy="9832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945;p9">
            <a:extLst>
              <a:ext uri="{FF2B5EF4-FFF2-40B4-BE49-F238E27FC236}">
                <a16:creationId xmlns:a16="http://schemas.microsoft.com/office/drawing/2014/main" id="{54B48382-F684-F713-4C4F-86B32B3F46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4374" y="2500700"/>
            <a:ext cx="1726241" cy="124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6;p9" descr="https://lh3.googleusercontent.com/VN0Pmo1bl1Zy0wLqOlpB1M3nxB4YxdW3oZfKQ23mUMJ8jU0MOIdO4OYAtKmGQKSb2NQPCTEyXIbkmT_pK5gWmy200--CaVA_XLlkoeZ3SCc99gM_fOrvf-qTFaLFJBYty1gyx5OnaEQYOt5QO0UoqQ">
            <a:extLst>
              <a:ext uri="{FF2B5EF4-FFF2-40B4-BE49-F238E27FC236}">
                <a16:creationId xmlns:a16="http://schemas.microsoft.com/office/drawing/2014/main" id="{A92A86BB-C322-47FC-7DC2-2C4E710587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780" b="14749"/>
          <a:stretch/>
        </p:blipFill>
        <p:spPr>
          <a:xfrm>
            <a:off x="9852241" y="2678388"/>
            <a:ext cx="1537312" cy="10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55;p9" descr="https://lh3.googleusercontent.com/WvCoC_rVI5Nmsn7wzBKi5uxhb0LufIQqdXdK5YQPE4lewBhr68lCm77mhzSHGOVKyCW3LYuwlL7mbM5gV0vF-n87yco-y8lPOig9KOz6XlS6G60blOO_6_RUgjO3No5QXF_aWS0VCwXD7Mh03Iv-FA">
            <a:extLst>
              <a:ext uri="{FF2B5EF4-FFF2-40B4-BE49-F238E27FC236}">
                <a16:creationId xmlns:a16="http://schemas.microsoft.com/office/drawing/2014/main" id="{1E4C7F2B-F682-F011-E7EE-A229D05750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446" y="1769417"/>
            <a:ext cx="376237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047477-AB3F-F8D4-A7AE-FF4450BFA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52" b="96552" l="9211" r="96053">
                        <a14:foregroundMark x1="26974" y1="9655" x2="61842" y2="38621"/>
                        <a14:foregroundMark x1="61842" y1="38621" x2="57895" y2="88276"/>
                        <a14:foregroundMark x1="57895" y1="88276" x2="33553" y2="70000"/>
                        <a14:foregroundMark x1="33553" y1="70000" x2="38816" y2="46552"/>
                        <a14:foregroundMark x1="38816" y1="46552" x2="57895" y2="27931"/>
                        <a14:foregroundMark x1="57895" y1="27931" x2="82237" y2="78621"/>
                        <a14:foregroundMark x1="82237" y1="78621" x2="79605" y2="90345"/>
                        <a14:foregroundMark x1="39474" y1="53103" x2="26974" y2="85517"/>
                        <a14:foregroundMark x1="26974" y1="85517" x2="62500" y2="95517"/>
                        <a14:foregroundMark x1="62500" y1="95517" x2="67763" y2="94828"/>
                        <a14:foregroundMark x1="62500" y1="95517" x2="26974" y2="95862"/>
                        <a14:foregroundMark x1="26974" y1="95862" x2="25658" y2="95172"/>
                        <a14:foregroundMark x1="86184" y1="92069" x2="21711" y2="91034"/>
                        <a14:foregroundMark x1="21711" y1="91034" x2="45395" y2="68966"/>
                        <a14:foregroundMark x1="45395" y1="68966" x2="54605" y2="41034"/>
                        <a14:foregroundMark x1="42105" y1="68276" x2="65132" y2="22414"/>
                        <a14:foregroundMark x1="65132" y1="22414" x2="43421" y2="8966"/>
                        <a14:foregroundMark x1="43421" y1="8966" x2="77632" y2="14483"/>
                        <a14:foregroundMark x1="70395" y1="10690" x2="34211" y2="7241"/>
                        <a14:foregroundMark x1="34211" y1="7241" x2="80263" y2="6552"/>
                        <a14:foregroundMark x1="80263" y1="6552" x2="88158" y2="7586"/>
                        <a14:foregroundMark x1="80921" y1="10690" x2="96053" y2="34138"/>
                        <a14:foregroundMark x1="96053" y1="34138" x2="92763" y2="92069"/>
                        <a14:foregroundMark x1="21053" y1="10000" x2="13158" y2="82759"/>
                        <a14:foregroundMark x1="13158" y1="82759" x2="51316" y2="93103"/>
                        <a14:foregroundMark x1="51316" y1="93103" x2="85526" y2="95517"/>
                        <a14:foregroundMark x1="85526" y1="95517" x2="87500" y2="96552"/>
                        <a14:foregroundMark x1="22368" y1="6552" x2="12500" y2="21724"/>
                        <a14:foregroundMark x1="61842" y1="55517" x2="51316" y2="63103"/>
                        <a14:foregroundMark x1="78947" y1="46552" x2="46711" y2="55172"/>
                        <a14:foregroundMark x1="46711" y1="55172" x2="19737" y2="44138"/>
                        <a14:foregroundMark x1="19737" y1="44138" x2="23026" y2="46552"/>
                        <a14:foregroundMark x1="81579" y1="44828" x2="81579" y2="44828"/>
                        <a14:foregroundMark x1="82237" y1="44828" x2="82237" y2="44828"/>
                        <a14:foregroundMark x1="33553" y1="20690" x2="33553" y2="20690"/>
                        <a14:foregroundMark x1="33553" y1="20690" x2="33553" y2="20690"/>
                        <a14:foregroundMark x1="17105" y1="89655" x2="17105" y2="89655"/>
                        <a14:foregroundMark x1="15789" y1="90690" x2="15789" y2="90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2856" y="1187244"/>
            <a:ext cx="2028123" cy="3869447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94D12A9-81B1-DC76-8523-B02D8FFB892B}"/>
              </a:ext>
            </a:extLst>
          </p:cNvPr>
          <p:cNvCxnSpPr>
            <a:cxnSpLocks/>
          </p:cNvCxnSpPr>
          <p:nvPr/>
        </p:nvCxnSpPr>
        <p:spPr>
          <a:xfrm>
            <a:off x="7805798" y="5670755"/>
            <a:ext cx="132892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275E9CC-8676-F59C-FF76-2305AA5FF89A}"/>
              </a:ext>
            </a:extLst>
          </p:cNvPr>
          <p:cNvCxnSpPr>
            <a:cxnSpLocks/>
          </p:cNvCxnSpPr>
          <p:nvPr/>
        </p:nvCxnSpPr>
        <p:spPr>
          <a:xfrm flipH="1" flipV="1">
            <a:off x="9125048" y="2091812"/>
            <a:ext cx="9672" cy="35789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6BE9E5B-5C6B-E856-57C4-E1A4526B07F2}"/>
              </a:ext>
            </a:extLst>
          </p:cNvPr>
          <p:cNvCxnSpPr>
            <a:cxnSpLocks/>
          </p:cNvCxnSpPr>
          <p:nvPr/>
        </p:nvCxnSpPr>
        <p:spPr>
          <a:xfrm>
            <a:off x="9134720" y="2091812"/>
            <a:ext cx="14861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F6F051F3-C36A-2016-18E3-8CAE895EC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4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TC Driver Station安卓版應用APK下載">
            <a:extLst>
              <a:ext uri="{FF2B5EF4-FFF2-40B4-BE49-F238E27FC236}">
                <a16:creationId xmlns:a16="http://schemas.microsoft.com/office/drawing/2014/main" id="{D99651C1-AC1F-69E1-0C10-66E1ECB62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41"/>
          <a:stretch/>
        </p:blipFill>
        <p:spPr bwMode="auto">
          <a:xfrm>
            <a:off x="3858746" y="395849"/>
            <a:ext cx="3857625" cy="6066503"/>
          </a:xfrm>
          <a:prstGeom prst="roundRect">
            <a:avLst>
              <a:gd name="adj" fmla="val 67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03C38C4-A991-0264-6FE9-E260C0390FF2}"/>
              </a:ext>
            </a:extLst>
          </p:cNvPr>
          <p:cNvCxnSpPr>
            <a:cxnSpLocks/>
          </p:cNvCxnSpPr>
          <p:nvPr/>
        </p:nvCxnSpPr>
        <p:spPr>
          <a:xfrm>
            <a:off x="7271678" y="3179104"/>
            <a:ext cx="809770" cy="20303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0C089B98-EE27-955D-62E0-B3B1B5406D7A}"/>
              </a:ext>
            </a:extLst>
          </p:cNvPr>
          <p:cNvGrpSpPr/>
          <p:nvPr/>
        </p:nvGrpSpPr>
        <p:grpSpPr>
          <a:xfrm>
            <a:off x="8081448" y="2962734"/>
            <a:ext cx="2974695" cy="472160"/>
            <a:chOff x="8116940" y="2971212"/>
            <a:chExt cx="2664730" cy="536734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5CB1270A-3348-C192-BE18-DEB4AF4E47F5}"/>
                </a:ext>
              </a:extLst>
            </p:cNvPr>
            <p:cNvSpPr/>
            <p:nvPr/>
          </p:nvSpPr>
          <p:spPr>
            <a:xfrm>
              <a:off x="8122640" y="2971212"/>
              <a:ext cx="2659030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Google Shape;1001;p14">
              <a:extLst>
                <a:ext uri="{FF2B5EF4-FFF2-40B4-BE49-F238E27FC236}">
                  <a16:creationId xmlns:a16="http://schemas.microsoft.com/office/drawing/2014/main" id="{34B33A77-0DC3-EBDE-CEE8-6EAA198AAC75}"/>
                </a:ext>
              </a:extLst>
            </p:cNvPr>
            <p:cNvSpPr txBox="1"/>
            <p:nvPr/>
          </p:nvSpPr>
          <p:spPr>
            <a:xfrm>
              <a:off x="8116940" y="2972560"/>
              <a:ext cx="2659030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選取程式</a:t>
              </a:r>
              <a:r>
                <a:rPr lang="en-US" altLang="zh-TW" sz="30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</a:t>
              </a:r>
              <a:r>
                <a:rPr lang="zh-TW" sz="3000" b="1" i="0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手動</a:t>
              </a:r>
              <a:r>
                <a:rPr lang="en-US" altLang="zh-TW" sz="3000" b="1" i="0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3000" b="1" i="0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FFC6E18-32DE-DE94-BA48-C8EB8B1AC02C}"/>
              </a:ext>
            </a:extLst>
          </p:cNvPr>
          <p:cNvGrpSpPr/>
          <p:nvPr/>
        </p:nvGrpSpPr>
        <p:grpSpPr>
          <a:xfrm>
            <a:off x="8009020" y="5165067"/>
            <a:ext cx="4023164" cy="536060"/>
            <a:chOff x="7991856" y="5184731"/>
            <a:chExt cx="2882565" cy="536060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A44EA139-9256-478E-FCAB-CA1DBCBA963C}"/>
                </a:ext>
              </a:extLst>
            </p:cNvPr>
            <p:cNvSpPr/>
            <p:nvPr/>
          </p:nvSpPr>
          <p:spPr>
            <a:xfrm>
              <a:off x="7991856" y="5184731"/>
              <a:ext cx="2882565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Google Shape;1003;p14">
              <a:extLst>
                <a:ext uri="{FF2B5EF4-FFF2-40B4-BE49-F238E27FC236}">
                  <a16:creationId xmlns:a16="http://schemas.microsoft.com/office/drawing/2014/main" id="{7D4EFD33-112A-7D64-7670-194AE2F4D5D6}"/>
                </a:ext>
              </a:extLst>
            </p:cNvPr>
            <p:cNvSpPr txBox="1"/>
            <p:nvPr/>
          </p:nvSpPr>
          <p:spPr>
            <a:xfrm>
              <a:off x="7991856" y="5185405"/>
              <a:ext cx="2882565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開啟</a:t>
              </a:r>
              <a:r>
                <a:rPr lang="zh-TW" altLang="en-US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、繼續執行</a:t>
              </a: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、停止</a:t>
              </a:r>
              <a:endParaRPr sz="3000" dirty="0"/>
            </a:p>
          </p:txBody>
        </p:sp>
      </p:grp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A74C168-E581-31FA-4C9F-A8B4965C999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691115" y="4982966"/>
            <a:ext cx="2317905" cy="450468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99E6B514-EB0A-ECA1-5E94-089A57A7F513}"/>
              </a:ext>
            </a:extLst>
          </p:cNvPr>
          <p:cNvSpPr/>
          <p:nvPr/>
        </p:nvSpPr>
        <p:spPr>
          <a:xfrm>
            <a:off x="8081448" y="987163"/>
            <a:ext cx="1060751" cy="536060"/>
          </a:xfrm>
          <a:prstGeom prst="roundRect">
            <a:avLst/>
          </a:prstGeom>
          <a:solidFill>
            <a:srgbClr val="7AB2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000" b="1" dirty="0">
                <a:solidFill>
                  <a:schemeClr val="tx1"/>
                </a:solidFill>
              </a:rPr>
              <a:t>選單</a:t>
            </a: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39CBB18-D5FF-94A3-7E70-11C1B7A2058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457811" y="985984"/>
            <a:ext cx="623637" cy="269209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20BD60E-02E0-3DF3-4AD7-459B31654F93}"/>
              </a:ext>
            </a:extLst>
          </p:cNvPr>
          <p:cNvGrpSpPr/>
          <p:nvPr/>
        </p:nvGrpSpPr>
        <p:grpSpPr>
          <a:xfrm>
            <a:off x="8081448" y="237818"/>
            <a:ext cx="1833548" cy="536060"/>
            <a:chOff x="9258409" y="576386"/>
            <a:chExt cx="1954811" cy="623799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43B45527-C33B-2B55-7F6F-4CEB49AFCD2A}"/>
                </a:ext>
              </a:extLst>
            </p:cNvPr>
            <p:cNvSpPr/>
            <p:nvPr/>
          </p:nvSpPr>
          <p:spPr>
            <a:xfrm>
              <a:off x="9258409" y="576386"/>
              <a:ext cx="1954811" cy="623799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Google Shape;1009;p14">
              <a:extLst>
                <a:ext uri="{FF2B5EF4-FFF2-40B4-BE49-F238E27FC236}">
                  <a16:creationId xmlns:a16="http://schemas.microsoft.com/office/drawing/2014/main" id="{3F5D3581-7BD1-EC19-FBA7-EDCC58755104}"/>
                </a:ext>
              </a:extLst>
            </p:cNvPr>
            <p:cNvSpPr txBox="1"/>
            <p:nvPr/>
          </p:nvSpPr>
          <p:spPr>
            <a:xfrm>
              <a:off x="9322788" y="620593"/>
              <a:ext cx="1826055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連接搖桿</a:t>
              </a:r>
              <a:endParaRPr sz="3000" dirty="0"/>
            </a:p>
          </p:txBody>
        </p:sp>
      </p:grp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455443-58F6-AF50-7B78-FCC940AFB16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37387" y="505848"/>
            <a:ext cx="1544061" cy="230042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37CEE9D9-BC18-8C1E-F790-7471756967B6}"/>
              </a:ext>
            </a:extLst>
          </p:cNvPr>
          <p:cNvGrpSpPr/>
          <p:nvPr/>
        </p:nvGrpSpPr>
        <p:grpSpPr>
          <a:xfrm>
            <a:off x="1874656" y="770545"/>
            <a:ext cx="1719754" cy="536060"/>
            <a:chOff x="454557" y="2252244"/>
            <a:chExt cx="1719754" cy="53606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28439899-A0A8-3E98-A577-3A25914136C7}"/>
                </a:ext>
              </a:extLst>
            </p:cNvPr>
            <p:cNvSpPr/>
            <p:nvPr/>
          </p:nvSpPr>
          <p:spPr>
            <a:xfrm>
              <a:off x="456364" y="2252244"/>
              <a:ext cx="1717947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Google Shape;1005;p14">
              <a:extLst>
                <a:ext uri="{FF2B5EF4-FFF2-40B4-BE49-F238E27FC236}">
                  <a16:creationId xmlns:a16="http://schemas.microsoft.com/office/drawing/2014/main" id="{6C702848-C3A7-7FC1-B179-0909648261C0}"/>
                </a:ext>
              </a:extLst>
            </p:cNvPr>
            <p:cNvSpPr txBox="1"/>
            <p:nvPr/>
          </p:nvSpPr>
          <p:spPr>
            <a:xfrm>
              <a:off x="454557" y="2252581"/>
              <a:ext cx="1719754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手機電量</a:t>
              </a:r>
              <a:endParaRPr sz="3000" dirty="0"/>
            </a:p>
          </p:txBody>
        </p:sp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C2BD2B1-40D1-AB1A-25D8-54271E0AB76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94410" y="1038575"/>
            <a:ext cx="365077" cy="0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F0848847-D20E-B527-9ACB-B4AD7CA9591F}"/>
              </a:ext>
            </a:extLst>
          </p:cNvPr>
          <p:cNvGrpSpPr/>
          <p:nvPr/>
        </p:nvGrpSpPr>
        <p:grpSpPr>
          <a:xfrm>
            <a:off x="1871963" y="1591226"/>
            <a:ext cx="1722447" cy="536060"/>
            <a:chOff x="257748" y="4177421"/>
            <a:chExt cx="1722447" cy="536060"/>
          </a:xfrm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71A4EFCF-8A00-F01D-7A84-FC60FB93F836}"/>
                </a:ext>
              </a:extLst>
            </p:cNvPr>
            <p:cNvSpPr/>
            <p:nvPr/>
          </p:nvSpPr>
          <p:spPr>
            <a:xfrm>
              <a:off x="260441" y="4177421"/>
              <a:ext cx="1719754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Google Shape;1007;p14">
              <a:extLst>
                <a:ext uri="{FF2B5EF4-FFF2-40B4-BE49-F238E27FC236}">
                  <a16:creationId xmlns:a16="http://schemas.microsoft.com/office/drawing/2014/main" id="{624897F9-DD12-5C7B-2A57-4598FFEA2C1A}"/>
                </a:ext>
              </a:extLst>
            </p:cNvPr>
            <p:cNvSpPr txBox="1"/>
            <p:nvPr/>
          </p:nvSpPr>
          <p:spPr>
            <a:xfrm>
              <a:off x="257748" y="4177421"/>
              <a:ext cx="1722447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altLang="en-US" sz="3000" b="1" dirty="0">
                  <a:solidFill>
                    <a:schemeClr val="dk1"/>
                  </a:solidFill>
                  <a:latin typeface="Microsoft JhengHei"/>
                  <a:ea typeface="Microsoft JhengHei"/>
                  <a:sym typeface="Microsoft JhengHei"/>
                </a:rPr>
                <a:t>網路名稱</a:t>
              </a:r>
              <a:endParaRPr sz="3000" dirty="0"/>
            </a:p>
          </p:txBody>
        </p:sp>
      </p:grp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BA3A3EA-0C2C-181A-0D95-8C001FCD360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94410" y="1858919"/>
            <a:ext cx="1742361" cy="0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4F8364C-4B00-6539-FAD8-C9907C410B47}"/>
              </a:ext>
            </a:extLst>
          </p:cNvPr>
          <p:cNvGrpSpPr/>
          <p:nvPr/>
        </p:nvGrpSpPr>
        <p:grpSpPr>
          <a:xfrm>
            <a:off x="821253" y="2432925"/>
            <a:ext cx="2869914" cy="556619"/>
            <a:chOff x="821253" y="2432925"/>
            <a:chExt cx="2869914" cy="556619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36DAF5A3-7B11-2252-F03A-6468438A8095}"/>
                </a:ext>
              </a:extLst>
            </p:cNvPr>
            <p:cNvSpPr/>
            <p:nvPr/>
          </p:nvSpPr>
          <p:spPr>
            <a:xfrm>
              <a:off x="877752" y="2453484"/>
              <a:ext cx="2721189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Google Shape;1004;p14">
              <a:extLst>
                <a:ext uri="{FF2B5EF4-FFF2-40B4-BE49-F238E27FC236}">
                  <a16:creationId xmlns:a16="http://schemas.microsoft.com/office/drawing/2014/main" id="{BB82C641-2A7D-6B6D-77A5-9CC89B1B6174}"/>
                </a:ext>
              </a:extLst>
            </p:cNvPr>
            <p:cNvSpPr txBox="1"/>
            <p:nvPr/>
          </p:nvSpPr>
          <p:spPr>
            <a:xfrm>
              <a:off x="821253" y="2432925"/>
              <a:ext cx="2869914" cy="535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機器人電池電量</a:t>
              </a:r>
              <a:endParaRPr sz="3000" dirty="0"/>
            </a:p>
          </p:txBody>
        </p:sp>
      </p:grp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DAF8B1D2-218C-C652-4C23-4FF0F1EB3D6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598941" y="2635645"/>
            <a:ext cx="1339742" cy="85869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FC3BB8A-94C4-8814-5080-AF72EEEF0B2A}"/>
              </a:ext>
            </a:extLst>
          </p:cNvPr>
          <p:cNvGrpSpPr/>
          <p:nvPr/>
        </p:nvGrpSpPr>
        <p:grpSpPr>
          <a:xfrm>
            <a:off x="884676" y="3124773"/>
            <a:ext cx="2895454" cy="510230"/>
            <a:chOff x="611319" y="3809767"/>
            <a:chExt cx="2645535" cy="536060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49F7E71D-B65A-959A-036B-50A0F70CF7CC}"/>
                </a:ext>
              </a:extLst>
            </p:cNvPr>
            <p:cNvSpPr/>
            <p:nvPr/>
          </p:nvSpPr>
          <p:spPr>
            <a:xfrm>
              <a:off x="611319" y="3809767"/>
              <a:ext cx="2475845" cy="536060"/>
            </a:xfrm>
            <a:prstGeom prst="roundRect">
              <a:avLst/>
            </a:prstGeom>
            <a:solidFill>
              <a:srgbClr val="7AB2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Google Shape;1002;p14">
              <a:extLst>
                <a:ext uri="{FF2B5EF4-FFF2-40B4-BE49-F238E27FC236}">
                  <a16:creationId xmlns:a16="http://schemas.microsoft.com/office/drawing/2014/main" id="{06431870-E73F-EFE8-E7BD-4D34708EC1C3}"/>
                </a:ext>
              </a:extLst>
            </p:cNvPr>
            <p:cNvSpPr txBox="1"/>
            <p:nvPr/>
          </p:nvSpPr>
          <p:spPr>
            <a:xfrm>
              <a:off x="611319" y="3822804"/>
              <a:ext cx="2645535" cy="509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Montserrat"/>
                <a:buNone/>
              </a:pPr>
              <a:r>
                <a:rPr lang="zh-TW" sz="3000" b="1" i="0" u="none" strike="noStrike" cap="none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選取程式(自動)</a:t>
              </a:r>
              <a:endParaRPr sz="30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5D93EFE-3930-8897-7E4C-DAEFD35DB3E6}"/>
              </a:ext>
            </a:extLst>
          </p:cNvPr>
          <p:cNvCxnSpPr>
            <a:cxnSpLocks/>
          </p:cNvCxnSpPr>
          <p:nvPr/>
        </p:nvCxnSpPr>
        <p:spPr>
          <a:xfrm flipV="1">
            <a:off x="3594410" y="3215107"/>
            <a:ext cx="689415" cy="177190"/>
          </a:xfrm>
          <a:prstGeom prst="straightConnector1">
            <a:avLst/>
          </a:prstGeom>
          <a:ln w="38100">
            <a:solidFill>
              <a:srgbClr val="7AB2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53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E6535FE-76A8-EC3D-8CCE-69BA61B99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600" y="251926"/>
            <a:ext cx="2760368" cy="826823"/>
          </a:xfrm>
        </p:spPr>
        <p:txBody>
          <a:bodyPr>
            <a:noAutofit/>
          </a:bodyPr>
          <a:lstStyle/>
          <a:p>
            <a:pPr algn="l"/>
            <a:r>
              <a:rPr lang="zh-TW" altLang="en-US" sz="5000" b="1" dirty="0"/>
              <a:t>手機畫面</a:t>
            </a:r>
            <a:endParaRPr lang="zh-TW" altLang="en-US" sz="5000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4008B03-A4CB-F86F-93E8-B72310644D59}"/>
              </a:ext>
            </a:extLst>
          </p:cNvPr>
          <p:cNvGrpSpPr/>
          <p:nvPr/>
        </p:nvGrpSpPr>
        <p:grpSpPr>
          <a:xfrm>
            <a:off x="1403910" y="1164931"/>
            <a:ext cx="3671831" cy="4730039"/>
            <a:chOff x="685453" y="1174486"/>
            <a:chExt cx="3671831" cy="4730039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06695EE-A79A-9400-7AF9-F8F5EB0613A3}"/>
                </a:ext>
              </a:extLst>
            </p:cNvPr>
            <p:cNvGrpSpPr/>
            <p:nvPr/>
          </p:nvGrpSpPr>
          <p:grpSpPr>
            <a:xfrm>
              <a:off x="685453" y="1525510"/>
              <a:ext cx="3671831" cy="4379015"/>
              <a:chOff x="8045670" y="1962791"/>
              <a:chExt cx="3671831" cy="4379015"/>
            </a:xfrm>
          </p:grpSpPr>
          <p:pic>
            <p:nvPicPr>
              <p:cNvPr id="4" name="Google Shape;1057;p17">
                <a:extLst>
                  <a:ext uri="{FF2B5EF4-FFF2-40B4-BE49-F238E27FC236}">
                    <a16:creationId xmlns:a16="http://schemas.microsoft.com/office/drawing/2014/main" id="{2448FD69-AFCA-D8FF-73C6-77441E64F9D8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b="32555"/>
              <a:stretch/>
            </p:blipFill>
            <p:spPr>
              <a:xfrm>
                <a:off x="8045670" y="1962791"/>
                <a:ext cx="3652167" cy="43790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C56956D5-9010-2739-B2FF-86C96379AA2F}"/>
                  </a:ext>
                </a:extLst>
              </p:cNvPr>
              <p:cNvSpPr/>
              <p:nvPr/>
            </p:nvSpPr>
            <p:spPr>
              <a:xfrm>
                <a:off x="11110451" y="2011952"/>
                <a:ext cx="607050" cy="701751"/>
              </a:xfrm>
              <a:prstGeom prst="ellipse">
                <a:avLst/>
              </a:prstGeom>
              <a:noFill/>
              <a:ln w="57150">
                <a:solidFill>
                  <a:srgbClr val="F58A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24D9CBC-E738-9FD3-7385-BA0CBB63FCAF}"/>
                  </a:ext>
                </a:extLst>
              </p:cNvPr>
              <p:cNvSpPr/>
              <p:nvPr/>
            </p:nvSpPr>
            <p:spPr>
              <a:xfrm>
                <a:off x="9489569" y="4061977"/>
                <a:ext cx="2129609" cy="701751"/>
              </a:xfrm>
              <a:prstGeom prst="ellipse">
                <a:avLst/>
              </a:prstGeom>
              <a:noFill/>
              <a:ln w="57150">
                <a:solidFill>
                  <a:srgbClr val="F58A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A2282F4-9479-B903-D2C5-79E720FC2392}"/>
                </a:ext>
              </a:extLst>
            </p:cNvPr>
            <p:cNvSpPr txBox="1"/>
            <p:nvPr/>
          </p:nvSpPr>
          <p:spPr>
            <a:xfrm>
              <a:off x="3354863" y="1174486"/>
              <a:ext cx="51143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>
                  <a:solidFill>
                    <a:srgbClr val="F58A42"/>
                  </a:solidFill>
                </a:rPr>
                <a:t>1</a:t>
              </a:r>
              <a:endParaRPr lang="zh-TW" altLang="en-US" sz="3500" b="1" dirty="0">
                <a:solidFill>
                  <a:srgbClr val="F58A42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87E656A-D1CE-E945-69E2-CF3FD827205E}"/>
                </a:ext>
              </a:extLst>
            </p:cNvPr>
            <p:cNvSpPr txBox="1"/>
            <p:nvPr/>
          </p:nvSpPr>
          <p:spPr>
            <a:xfrm>
              <a:off x="3786859" y="3135040"/>
              <a:ext cx="51143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>
                  <a:solidFill>
                    <a:srgbClr val="F58A42"/>
                  </a:solidFill>
                </a:rPr>
                <a:t>2</a:t>
              </a:r>
              <a:endParaRPr lang="zh-TW" altLang="en-US" sz="3500" b="1" dirty="0">
                <a:solidFill>
                  <a:srgbClr val="F58A42"/>
                </a:solidFill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368729F-FD12-0FCA-7D64-CB5320D8727E}"/>
              </a:ext>
            </a:extLst>
          </p:cNvPr>
          <p:cNvGrpSpPr/>
          <p:nvPr/>
        </p:nvGrpSpPr>
        <p:grpSpPr>
          <a:xfrm>
            <a:off x="5649478" y="681566"/>
            <a:ext cx="5857069" cy="5537890"/>
            <a:chOff x="5399451" y="681566"/>
            <a:chExt cx="5857069" cy="553789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3CA36766-B8E1-EF8D-6BD9-A2675204F23D}"/>
                </a:ext>
              </a:extLst>
            </p:cNvPr>
            <p:cNvGrpSpPr/>
            <p:nvPr/>
          </p:nvGrpSpPr>
          <p:grpSpPr>
            <a:xfrm>
              <a:off x="5399451" y="681566"/>
              <a:ext cx="3216619" cy="5537890"/>
              <a:chOff x="5399451" y="681566"/>
              <a:chExt cx="3216619" cy="5537890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67E25EEA-112E-6C1D-41EC-286C0EFC904F}"/>
                  </a:ext>
                </a:extLst>
              </p:cNvPr>
              <p:cNvGrpSpPr/>
              <p:nvPr/>
            </p:nvGrpSpPr>
            <p:grpSpPr>
              <a:xfrm>
                <a:off x="5399451" y="681566"/>
                <a:ext cx="3216619" cy="5537890"/>
                <a:chOff x="4787848" y="865840"/>
                <a:chExt cx="3216619" cy="5537890"/>
              </a:xfrm>
            </p:grpSpPr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CC9A4383-2B3A-1D95-B0C8-3183B1071C42}"/>
                    </a:ext>
                  </a:extLst>
                </p:cNvPr>
                <p:cNvGrpSpPr/>
                <p:nvPr/>
              </p:nvGrpSpPr>
              <p:grpSpPr>
                <a:xfrm>
                  <a:off x="4787848" y="865840"/>
                  <a:ext cx="3216619" cy="5537890"/>
                  <a:chOff x="8401146" y="963561"/>
                  <a:chExt cx="3216619" cy="5537890"/>
                </a:xfrm>
              </p:grpSpPr>
              <p:pic>
                <p:nvPicPr>
                  <p:cNvPr id="13" name="圖片 12">
                    <a:extLst>
                      <a:ext uri="{FF2B5EF4-FFF2-40B4-BE49-F238E27FC236}">
                        <a16:creationId xmlns:a16="http://schemas.microsoft.com/office/drawing/2014/main" id="{46C09625-8C85-4E15-CA34-58F6ABAC79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401146" y="963561"/>
                    <a:ext cx="3216619" cy="5537890"/>
                  </a:xfrm>
                  <a:prstGeom prst="rect">
                    <a:avLst/>
                  </a:prstGeom>
                </p:spPr>
              </p:pic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ACD73A57-DC5E-D326-AFF7-697C1D148AB0}"/>
                      </a:ext>
                    </a:extLst>
                  </p:cNvPr>
                  <p:cNvSpPr/>
                  <p:nvPr/>
                </p:nvSpPr>
                <p:spPr>
                  <a:xfrm>
                    <a:off x="8525414" y="3949480"/>
                    <a:ext cx="2181955" cy="355875"/>
                  </a:xfrm>
                  <a:prstGeom prst="rect">
                    <a:avLst/>
                  </a:prstGeom>
                  <a:noFill/>
                  <a:ln w="28575">
                    <a:solidFill>
                      <a:srgbClr val="0070C0"/>
                    </a:solidFill>
                    <a:prstDash val="solid"/>
                  </a:ln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>
                      <a:solidFill>
                        <a:srgbClr val="0070C0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endParaRPr>
                  </a:p>
                </p:txBody>
              </p:sp>
            </p:grpSp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9908507B-3D3C-E340-CA61-8CFE88FCA550}"/>
                    </a:ext>
                  </a:extLst>
                </p:cNvPr>
                <p:cNvSpPr/>
                <p:nvPr/>
              </p:nvSpPr>
              <p:spPr>
                <a:xfrm>
                  <a:off x="4912118" y="2059727"/>
                  <a:ext cx="1558213" cy="317241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solid"/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rgbClr val="0070C0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9AD9C0C-9090-1BC2-EA5D-B2D62ABF5E0F}"/>
                  </a:ext>
                </a:extLst>
              </p:cNvPr>
              <p:cNvSpPr/>
              <p:nvPr/>
            </p:nvSpPr>
            <p:spPr>
              <a:xfrm>
                <a:off x="5523720" y="2379306"/>
                <a:ext cx="832595" cy="31724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solid"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F66BD64-0181-CEAC-8D8C-EF4142F59267}"/>
                </a:ext>
              </a:extLst>
            </p:cNvPr>
            <p:cNvSpPr txBox="1"/>
            <p:nvPr/>
          </p:nvSpPr>
          <p:spPr>
            <a:xfrm>
              <a:off x="8819328" y="1718602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 err="1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WiFi</a:t>
              </a:r>
              <a:r>
                <a:rPr lang="en-US" altLang="zh-TW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zh-TW" altLang="en-US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名稱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1CC7E22-28E7-C132-EE32-6718C50A2296}"/>
                </a:ext>
              </a:extLst>
            </p:cNvPr>
            <p:cNvSpPr txBox="1"/>
            <p:nvPr/>
          </p:nvSpPr>
          <p:spPr>
            <a:xfrm>
              <a:off x="8819328" y="2222455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 err="1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WiFi</a:t>
              </a:r>
              <a:r>
                <a:rPr lang="en-US" altLang="zh-TW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zh-TW" altLang="en-US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密碼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F7E84C1-9304-814C-33B2-4C09ABD4D361}"/>
                </a:ext>
              </a:extLst>
            </p:cNvPr>
            <p:cNvSpPr txBox="1"/>
            <p:nvPr/>
          </p:nvSpPr>
          <p:spPr>
            <a:xfrm>
              <a:off x="8740338" y="3529951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500" b="1" dirty="0">
                  <a:solidFill>
                    <a:srgbClr val="0070C0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寫程式網頁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32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  <a:r>
              <a:rPr lang="en-US" altLang="zh-TW" sz="6000" b="1" dirty="0"/>
              <a:t>(</a:t>
            </a:r>
            <a:r>
              <a:rPr lang="zh-TW" altLang="en-US" sz="6000" b="1" dirty="0"/>
              <a:t>很重要</a:t>
            </a:r>
            <a:r>
              <a:rPr lang="en-US" altLang="zh-TW" sz="6000" b="1" dirty="0"/>
              <a:t>!!!)</a:t>
            </a:r>
            <a:endParaRPr lang="zh-TW" altLang="en-US" sz="6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C436FB-DF0C-E058-FCD6-8CA9FF38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26" y="2631385"/>
            <a:ext cx="45053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395BEA-F8E6-6585-F7AD-F10E7CA890D0}"/>
              </a:ext>
            </a:extLst>
          </p:cNvPr>
          <p:cNvSpPr txBox="1"/>
          <p:nvPr/>
        </p:nvSpPr>
        <p:spPr>
          <a:xfrm>
            <a:off x="1020626" y="1552779"/>
            <a:ext cx="45053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STEP1:</a:t>
            </a:r>
            <a:r>
              <a:rPr lang="zh-TW" altLang="en-US" sz="3500" b="1" dirty="0"/>
              <a:t> 點擊選單</a:t>
            </a:r>
          </a:p>
        </p:txBody>
      </p:sp>
      <p:pic>
        <p:nvPicPr>
          <p:cNvPr id="9" name="Google Shape;1057;p17">
            <a:extLst>
              <a:ext uri="{FF2B5EF4-FFF2-40B4-BE49-F238E27FC236}">
                <a16:creationId xmlns:a16="http://schemas.microsoft.com/office/drawing/2014/main" id="{D887D183-8EB3-349B-5773-47FAF28D0FB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32555"/>
          <a:stretch/>
        </p:blipFill>
        <p:spPr>
          <a:xfrm>
            <a:off x="7573722" y="2631385"/>
            <a:ext cx="2882241" cy="345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E2F98AA-E7E7-9CB7-4E92-02FD979010C6}"/>
              </a:ext>
            </a:extLst>
          </p:cNvPr>
          <p:cNvSpPr txBox="1"/>
          <p:nvPr/>
        </p:nvSpPr>
        <p:spPr>
          <a:xfrm>
            <a:off x="6666052" y="1549585"/>
            <a:ext cx="51217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STEP2: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Configure Robot</a:t>
            </a:r>
            <a:endParaRPr lang="zh-TW" altLang="en-US" sz="3500" b="1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EB168BE-5AF9-F73F-408A-9DBBA6A3125F}"/>
              </a:ext>
            </a:extLst>
          </p:cNvPr>
          <p:cNvSpPr/>
          <p:nvPr/>
        </p:nvSpPr>
        <p:spPr>
          <a:xfrm>
            <a:off x="8826314" y="3961749"/>
            <a:ext cx="1520477" cy="397566"/>
          </a:xfrm>
          <a:prstGeom prst="ellipse">
            <a:avLst/>
          </a:prstGeom>
          <a:noFill/>
          <a:ln w="28575">
            <a:solidFill>
              <a:srgbClr val="F98F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32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395BEA-F8E6-6585-F7AD-F10E7CA890D0}"/>
              </a:ext>
            </a:extLst>
          </p:cNvPr>
          <p:cNvSpPr txBox="1"/>
          <p:nvPr/>
        </p:nvSpPr>
        <p:spPr>
          <a:xfrm>
            <a:off x="1464465" y="2084223"/>
            <a:ext cx="3426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STEP3: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New</a:t>
            </a:r>
            <a:endParaRPr lang="zh-TW" altLang="en-US" sz="3500" b="1" dirty="0"/>
          </a:p>
        </p:txBody>
      </p:sp>
      <p:pic>
        <p:nvPicPr>
          <p:cNvPr id="11" name="Google Shape;1058;p17">
            <a:extLst>
              <a:ext uri="{FF2B5EF4-FFF2-40B4-BE49-F238E27FC236}">
                <a16:creationId xmlns:a16="http://schemas.microsoft.com/office/drawing/2014/main" id="{AD213ABC-58AA-2AA3-3ADB-D87124D860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69512"/>
          <a:stretch/>
        </p:blipFill>
        <p:spPr>
          <a:xfrm>
            <a:off x="772587" y="3181238"/>
            <a:ext cx="4570631" cy="24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9;p17">
            <a:extLst>
              <a:ext uri="{FF2B5EF4-FFF2-40B4-BE49-F238E27FC236}">
                <a16:creationId xmlns:a16="http://schemas.microsoft.com/office/drawing/2014/main" id="{03A76129-0935-0897-61A3-864841B1AD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8145"/>
          <a:stretch/>
        </p:blipFill>
        <p:spPr>
          <a:xfrm>
            <a:off x="6871442" y="2854385"/>
            <a:ext cx="3807503" cy="31310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4319F21-10C8-4656-78C5-C442C855A9AF}"/>
              </a:ext>
            </a:extLst>
          </p:cNvPr>
          <p:cNvSpPr txBox="1"/>
          <p:nvPr/>
        </p:nvSpPr>
        <p:spPr>
          <a:xfrm>
            <a:off x="5744902" y="2084223"/>
            <a:ext cx="58341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STEP4: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Control Hub  Portal</a:t>
            </a:r>
            <a:endParaRPr lang="zh-TW" altLang="en-US" sz="35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906173-017E-63E0-974A-EEF19E381BF4}"/>
              </a:ext>
            </a:extLst>
          </p:cNvPr>
          <p:cNvSpPr txBox="1"/>
          <p:nvPr/>
        </p:nvSpPr>
        <p:spPr>
          <a:xfrm>
            <a:off x="7363434" y="0"/>
            <a:ext cx="48285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 如果沒看到字要記得</a:t>
            </a:r>
            <a:r>
              <a:rPr lang="en-US" altLang="zh-TW" sz="2700" i="1" dirty="0">
                <a:solidFill>
                  <a:srgbClr val="4D869C"/>
                </a:solidFill>
              </a:rPr>
              <a:t>Scan</a:t>
            </a:r>
            <a:r>
              <a:rPr lang="zh-TW" altLang="en-US" sz="2700" i="1" dirty="0">
                <a:solidFill>
                  <a:srgbClr val="4D869C"/>
                </a:solidFill>
              </a:rPr>
              <a:t>喔</a:t>
            </a:r>
            <a:r>
              <a:rPr lang="en-US" altLang="zh-TW" sz="2700" i="1" dirty="0">
                <a:solidFill>
                  <a:srgbClr val="4D869C"/>
                </a:solidFill>
              </a:rPr>
              <a:t>~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69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BBF684-A231-07EE-E0AA-A0C341852C26}"/>
              </a:ext>
            </a:extLst>
          </p:cNvPr>
          <p:cNvSpPr txBox="1"/>
          <p:nvPr/>
        </p:nvSpPr>
        <p:spPr>
          <a:xfrm>
            <a:off x="7535423" y="1786798"/>
            <a:ext cx="35805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STEP6: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Motors</a:t>
            </a:r>
            <a:endParaRPr lang="zh-TW" altLang="en-US" sz="3500" b="1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82A0DB8-F4AE-4BFA-5E16-65F545AD3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2628883"/>
            <a:ext cx="5744377" cy="3210373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497D9AFC-8E88-5AF1-ACB1-A4DF2709E0D5}"/>
              </a:ext>
            </a:extLst>
          </p:cNvPr>
          <p:cNvSpPr txBox="1"/>
          <p:nvPr/>
        </p:nvSpPr>
        <p:spPr>
          <a:xfrm>
            <a:off x="963152" y="1814059"/>
            <a:ext cx="45213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STEP5:</a:t>
            </a:r>
            <a:r>
              <a:rPr lang="zh-TW" altLang="en-US" sz="3500" b="1" dirty="0"/>
              <a:t> 點擊</a:t>
            </a:r>
            <a:r>
              <a:rPr lang="en-US" altLang="zh-TW" sz="3500" b="1" dirty="0"/>
              <a:t>Control Hub</a:t>
            </a:r>
            <a:endParaRPr lang="zh-TW" altLang="en-US" sz="35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CB58B7-B787-DC2C-4B5D-5AEF870D2FA3}"/>
              </a:ext>
            </a:extLst>
          </p:cNvPr>
          <p:cNvSpPr/>
          <p:nvPr/>
        </p:nvSpPr>
        <p:spPr>
          <a:xfrm>
            <a:off x="536713" y="4939773"/>
            <a:ext cx="5377070" cy="685775"/>
          </a:xfrm>
          <a:prstGeom prst="rect">
            <a:avLst/>
          </a:prstGeom>
          <a:noFill/>
          <a:ln w="38100">
            <a:solidFill>
              <a:srgbClr val="F98F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30B7D2D-FEDC-9D3E-2984-66B3DA5FC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531"/>
          <a:stretch/>
        </p:blipFill>
        <p:spPr>
          <a:xfrm>
            <a:off x="6811033" y="2628883"/>
            <a:ext cx="5029344" cy="321037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3445694-D974-9DE1-7A14-28A57772FE96}"/>
              </a:ext>
            </a:extLst>
          </p:cNvPr>
          <p:cNvSpPr/>
          <p:nvPr/>
        </p:nvSpPr>
        <p:spPr>
          <a:xfrm>
            <a:off x="6970955" y="4399772"/>
            <a:ext cx="4684332" cy="563218"/>
          </a:xfrm>
          <a:prstGeom prst="rect">
            <a:avLst/>
          </a:prstGeom>
          <a:noFill/>
          <a:ln w="38100">
            <a:solidFill>
              <a:srgbClr val="F98F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759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BBF684-A231-07EE-E0AA-A0C341852C26}"/>
              </a:ext>
            </a:extLst>
          </p:cNvPr>
          <p:cNvSpPr txBox="1"/>
          <p:nvPr/>
        </p:nvSpPr>
        <p:spPr>
          <a:xfrm>
            <a:off x="227470" y="1596741"/>
            <a:ext cx="43558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STEP7:</a:t>
            </a:r>
            <a:r>
              <a:rPr lang="zh-TW" altLang="en-US" sz="3500" b="1" dirty="0"/>
              <a:t> 選擇對應孔位</a:t>
            </a:r>
            <a:endParaRPr lang="en-US" altLang="zh-TW" sz="3500" b="1" dirty="0"/>
          </a:p>
          <a:p>
            <a:r>
              <a:rPr lang="en-US" altLang="zh-TW" sz="3500" b="1" dirty="0"/>
              <a:t>STEP8:</a:t>
            </a:r>
            <a:r>
              <a:rPr lang="zh-TW" altLang="en-US" sz="3500" b="1" dirty="0"/>
              <a:t> 選擇使用馬達</a:t>
            </a:r>
            <a:endParaRPr lang="en-US" altLang="zh-TW" sz="3500" b="1" dirty="0"/>
          </a:p>
          <a:p>
            <a:r>
              <a:rPr lang="en-US" altLang="zh-TW" sz="3500" b="1" dirty="0"/>
              <a:t>	</a:t>
            </a:r>
            <a:r>
              <a:rPr lang="zh-TW" altLang="en-US" sz="3500" b="1" dirty="0"/>
              <a:t>    </a:t>
            </a:r>
            <a:r>
              <a:rPr lang="en-US" altLang="zh-TW" sz="3500" b="1" dirty="0"/>
              <a:t>(</a:t>
            </a:r>
            <a:r>
              <a:rPr lang="en-US" altLang="zh-TW" sz="3200" dirty="0"/>
              <a:t>Tetrix Motor)</a:t>
            </a:r>
          </a:p>
          <a:p>
            <a:r>
              <a:rPr lang="en-US" altLang="zh-TW" sz="3500" b="1" dirty="0"/>
              <a:t>STEP9:</a:t>
            </a:r>
            <a:r>
              <a:rPr lang="zh-TW" altLang="en-US" sz="3500" b="1" dirty="0"/>
              <a:t> 開始命名</a:t>
            </a:r>
          </a:p>
        </p:txBody>
      </p:sp>
      <p:pic>
        <p:nvPicPr>
          <p:cNvPr id="20" name="Google Shape;955;p9" descr="https://lh3.googleusercontent.com/WvCoC_rVI5Nmsn7wzBKi5uxhb0LufIQqdXdK5YQPE4lewBhr68lCm77mhzSHGOVKyCW3LYuwlL7mbM5gV0vF-n87yco-y8lPOig9KOz6XlS6G60blOO_6_RUgjO3No5QXF_aWS0VCwXD7Mh03Iv-FA">
            <a:extLst>
              <a:ext uri="{FF2B5EF4-FFF2-40B4-BE49-F238E27FC236}">
                <a16:creationId xmlns:a16="http://schemas.microsoft.com/office/drawing/2014/main" id="{EAD2D859-26BD-9712-3910-A59BE6E06735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026159" y="1992644"/>
            <a:ext cx="5241003" cy="3768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354AA84C-1056-10E4-BF46-C6E141A31FDB}"/>
              </a:ext>
            </a:extLst>
          </p:cNvPr>
          <p:cNvSpPr/>
          <p:nvPr/>
        </p:nvSpPr>
        <p:spPr>
          <a:xfrm>
            <a:off x="7526342" y="3068776"/>
            <a:ext cx="372511" cy="472249"/>
          </a:xfrm>
          <a:prstGeom prst="roundRect">
            <a:avLst/>
          </a:prstGeom>
          <a:solidFill>
            <a:srgbClr val="7AB2B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1"/>
                </a:solidFill>
              </a:rPr>
              <a:t>0</a:t>
            </a:r>
            <a:endParaRPr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02EFD63-BDF5-065F-D65B-87A9EE4F7773}"/>
              </a:ext>
            </a:extLst>
          </p:cNvPr>
          <p:cNvSpPr/>
          <p:nvPr/>
        </p:nvSpPr>
        <p:spPr>
          <a:xfrm>
            <a:off x="7531105" y="3594689"/>
            <a:ext cx="357809" cy="472249"/>
          </a:xfrm>
          <a:prstGeom prst="roundRect">
            <a:avLst/>
          </a:prstGeom>
          <a:solidFill>
            <a:srgbClr val="7AB2B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1"/>
                </a:solidFill>
              </a:rPr>
              <a:t>1</a:t>
            </a:r>
            <a:endParaRPr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1C62A49-669F-E8DA-951F-2A31B62B130C}"/>
              </a:ext>
            </a:extLst>
          </p:cNvPr>
          <p:cNvSpPr/>
          <p:nvPr/>
        </p:nvSpPr>
        <p:spPr>
          <a:xfrm>
            <a:off x="7531105" y="4120602"/>
            <a:ext cx="357809" cy="472249"/>
          </a:xfrm>
          <a:prstGeom prst="roundRect">
            <a:avLst/>
          </a:prstGeom>
          <a:solidFill>
            <a:srgbClr val="7AB2B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1"/>
                </a:solidFill>
              </a:rPr>
              <a:t>2</a:t>
            </a:r>
            <a:endParaRPr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4CD2AEE-228E-ED67-3D64-DC1B9C1D1C73}"/>
              </a:ext>
            </a:extLst>
          </p:cNvPr>
          <p:cNvSpPr/>
          <p:nvPr/>
        </p:nvSpPr>
        <p:spPr>
          <a:xfrm>
            <a:off x="7531105" y="4646516"/>
            <a:ext cx="357809" cy="472249"/>
          </a:xfrm>
          <a:prstGeom prst="roundRect">
            <a:avLst/>
          </a:prstGeom>
          <a:solidFill>
            <a:srgbClr val="7AB2B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1"/>
                </a:solidFill>
              </a:rPr>
              <a:t>3</a:t>
            </a:r>
            <a:endParaRPr lang="zh-TW" altLang="en-US" sz="3000" b="1" dirty="0">
              <a:solidFill>
                <a:schemeClr val="bg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E1E932-6E8E-749D-7214-7FD6D1E0E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286" y="1257376"/>
            <a:ext cx="29527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3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BBF684-A231-07EE-E0AA-A0C341852C26}"/>
              </a:ext>
            </a:extLst>
          </p:cNvPr>
          <p:cNvSpPr txBox="1"/>
          <p:nvPr/>
        </p:nvSpPr>
        <p:spPr>
          <a:xfrm>
            <a:off x="996817" y="1803088"/>
            <a:ext cx="43558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STEP10:</a:t>
            </a:r>
            <a:r>
              <a:rPr lang="zh-TW" altLang="en-US" sz="3500" b="1" dirty="0"/>
              <a:t>點擊</a:t>
            </a:r>
            <a:r>
              <a:rPr lang="en-US" altLang="zh-TW" sz="3500" b="1" dirty="0"/>
              <a:t>Donex3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D36015-815C-0CD4-C0BE-FB2A2A3C13A7}"/>
              </a:ext>
            </a:extLst>
          </p:cNvPr>
          <p:cNvGrpSpPr/>
          <p:nvPr/>
        </p:nvGrpSpPr>
        <p:grpSpPr>
          <a:xfrm>
            <a:off x="4993647" y="1872229"/>
            <a:ext cx="3092643" cy="2138445"/>
            <a:chOff x="4515270" y="1394338"/>
            <a:chExt cx="2779200" cy="1921711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CE6548B-46A4-AF04-2601-AE2DFA0A8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293"/>
            <a:stretch/>
          </p:blipFill>
          <p:spPr>
            <a:xfrm>
              <a:off x="4515270" y="1394338"/>
              <a:ext cx="2779200" cy="192171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CB48E08-43AA-0034-CA71-8A8BB13D0C24}"/>
                </a:ext>
              </a:extLst>
            </p:cNvPr>
            <p:cNvSpPr/>
            <p:nvPr/>
          </p:nvSpPr>
          <p:spPr>
            <a:xfrm>
              <a:off x="4625321" y="1606680"/>
              <a:ext cx="533088" cy="381146"/>
            </a:xfrm>
            <a:prstGeom prst="rect">
              <a:avLst/>
            </a:prstGeom>
            <a:noFill/>
            <a:ln w="38100">
              <a:solidFill>
                <a:srgbClr val="F98F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8FC0DE8-3786-EFFC-3DBC-616EABF470B9}"/>
              </a:ext>
            </a:extLst>
          </p:cNvPr>
          <p:cNvGrpSpPr/>
          <p:nvPr/>
        </p:nvGrpSpPr>
        <p:grpSpPr>
          <a:xfrm>
            <a:off x="6839370" y="1713609"/>
            <a:ext cx="3847059" cy="2455687"/>
            <a:chOff x="6839370" y="1713609"/>
            <a:chExt cx="3847059" cy="2455687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FF2CBE2-71E5-9671-1FAE-F43BCFAA1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531"/>
            <a:stretch/>
          </p:blipFill>
          <p:spPr>
            <a:xfrm>
              <a:off x="6839370" y="1713609"/>
              <a:ext cx="3847059" cy="2455687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2A26681-01C2-ED84-C31E-64E50AC181B6}"/>
                </a:ext>
              </a:extLst>
            </p:cNvPr>
            <p:cNvSpPr/>
            <p:nvPr/>
          </p:nvSpPr>
          <p:spPr>
            <a:xfrm>
              <a:off x="7053504" y="2066935"/>
              <a:ext cx="619506" cy="424132"/>
            </a:xfrm>
            <a:prstGeom prst="rect">
              <a:avLst/>
            </a:prstGeom>
            <a:noFill/>
            <a:ln w="38100">
              <a:solidFill>
                <a:srgbClr val="F98F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5ECA44-E304-274C-3D99-04A41D68FDCC}"/>
              </a:ext>
            </a:extLst>
          </p:cNvPr>
          <p:cNvGrpSpPr/>
          <p:nvPr/>
        </p:nvGrpSpPr>
        <p:grpSpPr>
          <a:xfrm>
            <a:off x="8905493" y="1514235"/>
            <a:ext cx="5107493" cy="2854436"/>
            <a:chOff x="8905493" y="1514235"/>
            <a:chExt cx="5107493" cy="2854436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1B7EBC8-8F1C-196C-5A04-D4A56A91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5493" y="1514235"/>
              <a:ext cx="5107493" cy="285443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01B83E2-4692-73F0-C6A7-74DF414DED6F}"/>
                </a:ext>
              </a:extLst>
            </p:cNvPr>
            <p:cNvSpPr/>
            <p:nvPr/>
          </p:nvSpPr>
          <p:spPr>
            <a:xfrm>
              <a:off x="9173001" y="1978253"/>
              <a:ext cx="855582" cy="554398"/>
            </a:xfrm>
            <a:prstGeom prst="rect">
              <a:avLst/>
            </a:prstGeom>
            <a:noFill/>
            <a:ln w="38100">
              <a:solidFill>
                <a:srgbClr val="F98F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CD2E112-5263-0E75-C239-E51A93B4D2AD}"/>
              </a:ext>
            </a:extLst>
          </p:cNvPr>
          <p:cNvSpPr txBox="1"/>
          <p:nvPr/>
        </p:nvSpPr>
        <p:spPr>
          <a:xfrm>
            <a:off x="996817" y="2375800"/>
            <a:ext cx="43558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STEP11:</a:t>
            </a:r>
            <a:r>
              <a:rPr lang="zh-TW" altLang="en-US" sz="3500" b="1" dirty="0"/>
              <a:t>點擊</a:t>
            </a:r>
            <a:r>
              <a:rPr lang="en-US" altLang="zh-TW" sz="3500" b="1" dirty="0">
                <a:solidFill>
                  <a:srgbClr val="000000"/>
                </a:solidFill>
              </a:rPr>
              <a:t>Save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D37C3E1-27CD-7E10-9CE3-ECDFFECBBAFB}"/>
              </a:ext>
            </a:extLst>
          </p:cNvPr>
          <p:cNvGrpSpPr/>
          <p:nvPr/>
        </p:nvGrpSpPr>
        <p:grpSpPr>
          <a:xfrm>
            <a:off x="807490" y="3374439"/>
            <a:ext cx="3996830" cy="3131034"/>
            <a:chOff x="807490" y="3374439"/>
            <a:chExt cx="3996830" cy="3131034"/>
          </a:xfrm>
        </p:grpSpPr>
        <p:pic>
          <p:nvPicPr>
            <p:cNvPr id="14" name="Google Shape;1059;p17">
              <a:extLst>
                <a:ext uri="{FF2B5EF4-FFF2-40B4-BE49-F238E27FC236}">
                  <a16:creationId xmlns:a16="http://schemas.microsoft.com/office/drawing/2014/main" id="{0ED0024F-D900-26B3-E9AC-469ABD92D3C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b="58145"/>
            <a:stretch/>
          </p:blipFill>
          <p:spPr>
            <a:xfrm>
              <a:off x="996817" y="3374439"/>
              <a:ext cx="3807503" cy="3131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A5F8D141-9BF2-2F88-0398-9284232D919F}"/>
                </a:ext>
              </a:extLst>
            </p:cNvPr>
            <p:cNvSpPr/>
            <p:nvPr/>
          </p:nvSpPr>
          <p:spPr>
            <a:xfrm>
              <a:off x="807490" y="3502843"/>
              <a:ext cx="1290478" cy="1015662"/>
            </a:xfrm>
            <a:custGeom>
              <a:avLst/>
              <a:gdLst>
                <a:gd name="csX0" fmla="*/ 0 w 1290478"/>
                <a:gd name="csY0" fmla="*/ 507831 h 1015662"/>
                <a:gd name="csX1" fmla="*/ 645239 w 1290478"/>
                <a:gd name="csY1" fmla="*/ 0 h 1015662"/>
                <a:gd name="csX2" fmla="*/ 1290478 w 1290478"/>
                <a:gd name="csY2" fmla="*/ 507831 h 1015662"/>
                <a:gd name="csX3" fmla="*/ 645239 w 1290478"/>
                <a:gd name="csY3" fmla="*/ 1015662 h 1015662"/>
                <a:gd name="csX4" fmla="*/ 0 w 1290478"/>
                <a:gd name="csY4" fmla="*/ 507831 h 101566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1290478" h="1015662" extrusionOk="0">
                  <a:moveTo>
                    <a:pt x="0" y="507831"/>
                  </a:moveTo>
                  <a:cubicBezTo>
                    <a:pt x="10918" y="214422"/>
                    <a:pt x="329875" y="68840"/>
                    <a:pt x="645239" y="0"/>
                  </a:cubicBezTo>
                  <a:cubicBezTo>
                    <a:pt x="1041274" y="-42670"/>
                    <a:pt x="1280234" y="225439"/>
                    <a:pt x="1290478" y="507831"/>
                  </a:cubicBezTo>
                  <a:cubicBezTo>
                    <a:pt x="1297050" y="888965"/>
                    <a:pt x="941586" y="961901"/>
                    <a:pt x="645239" y="1015662"/>
                  </a:cubicBezTo>
                  <a:cubicBezTo>
                    <a:pt x="280036" y="940426"/>
                    <a:pt x="-50386" y="756565"/>
                    <a:pt x="0" y="507831"/>
                  </a:cubicBezTo>
                  <a:close/>
                </a:path>
              </a:pathLst>
            </a:custGeom>
            <a:noFill/>
            <a:ln w="76200">
              <a:solidFill>
                <a:srgbClr val="F98F3D"/>
              </a:solidFill>
              <a:extLst>
                <a:ext uri="{C807C97D-BFC1-408E-A445-0C87EB9F89A2}">
                  <ask:lineSketchStyleProps xmlns:ask="http://schemas.microsoft.com/office/drawing/2018/sketchyshapes" sd="15606535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89C42482-BC7E-9938-68E4-3935D82DFE62}"/>
                </a:ext>
              </a:extLst>
            </p:cNvPr>
            <p:cNvSpPr/>
            <p:nvPr/>
          </p:nvSpPr>
          <p:spPr>
            <a:xfrm>
              <a:off x="996817" y="3657600"/>
              <a:ext cx="941313" cy="711071"/>
            </a:xfrm>
            <a:custGeom>
              <a:avLst/>
              <a:gdLst>
                <a:gd name="csX0" fmla="*/ 0 w 941313"/>
                <a:gd name="csY0" fmla="*/ 355536 h 711071"/>
                <a:gd name="csX1" fmla="*/ 470657 w 941313"/>
                <a:gd name="csY1" fmla="*/ 0 h 711071"/>
                <a:gd name="csX2" fmla="*/ 941314 w 941313"/>
                <a:gd name="csY2" fmla="*/ 355536 h 711071"/>
                <a:gd name="csX3" fmla="*/ 470657 w 941313"/>
                <a:gd name="csY3" fmla="*/ 711072 h 711071"/>
                <a:gd name="csX4" fmla="*/ 0 w 941313"/>
                <a:gd name="csY4" fmla="*/ 355536 h 71107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941313" h="711071" extrusionOk="0">
                  <a:moveTo>
                    <a:pt x="0" y="355536"/>
                  </a:moveTo>
                  <a:cubicBezTo>
                    <a:pt x="8960" y="148558"/>
                    <a:pt x="219949" y="15498"/>
                    <a:pt x="470657" y="0"/>
                  </a:cubicBezTo>
                  <a:cubicBezTo>
                    <a:pt x="763359" y="-35235"/>
                    <a:pt x="889727" y="149484"/>
                    <a:pt x="941314" y="355536"/>
                  </a:cubicBezTo>
                  <a:cubicBezTo>
                    <a:pt x="945296" y="612890"/>
                    <a:pt x="711878" y="694305"/>
                    <a:pt x="470657" y="711072"/>
                  </a:cubicBezTo>
                  <a:cubicBezTo>
                    <a:pt x="208367" y="691062"/>
                    <a:pt x="-7356" y="547260"/>
                    <a:pt x="0" y="355536"/>
                  </a:cubicBezTo>
                  <a:close/>
                </a:path>
              </a:pathLst>
            </a:custGeom>
            <a:noFill/>
            <a:ln w="76200">
              <a:solidFill>
                <a:srgbClr val="F98F3D"/>
              </a:solidFill>
              <a:extLst>
                <a:ext uri="{C807C97D-BFC1-408E-A445-0C87EB9F89A2}">
                  <ask:lineSketchStyleProps xmlns:ask="http://schemas.microsoft.com/office/drawing/2018/sketchyshapes" sd="15606535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4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90BF010-5907-7430-AB3B-E59EBBF6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7C227DD-34F1-0DC2-139E-14D189D00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08CB9DFB-CB83-7E41-4F66-80900402579D}"/>
              </a:ext>
            </a:extLst>
          </p:cNvPr>
          <p:cNvSpPr/>
          <p:nvPr/>
        </p:nvSpPr>
        <p:spPr>
          <a:xfrm>
            <a:off x="-11713031" y="-12104653"/>
            <a:ext cx="37969374" cy="22272176"/>
          </a:xfrm>
          <a:custGeom>
            <a:avLst/>
            <a:gdLst>
              <a:gd name="connsiteX0" fmla="*/ 3676074 w 12192000"/>
              <a:gd name="connsiteY0" fmla="*/ 1657928 h 6858000"/>
              <a:gd name="connsiteX1" fmla="*/ 3676074 w 12192000"/>
              <a:gd name="connsiteY1" fmla="*/ 4867563 h 6858000"/>
              <a:gd name="connsiteX2" fmla="*/ 7740073 w 12192000"/>
              <a:gd name="connsiteY2" fmla="*/ 4867563 h 6858000"/>
              <a:gd name="connsiteX3" fmla="*/ 7740073 w 12192000"/>
              <a:gd name="connsiteY3" fmla="*/ 4867564 h 6858000"/>
              <a:gd name="connsiteX4" fmla="*/ 3676074 w 12192000"/>
              <a:gd name="connsiteY4" fmla="*/ 4867564 h 6858000"/>
              <a:gd name="connsiteX5" fmla="*/ 3676074 w 12192000"/>
              <a:gd name="connsiteY5" fmla="*/ 6580910 h 6858000"/>
              <a:gd name="connsiteX6" fmla="*/ 9615055 w 12192000"/>
              <a:gd name="connsiteY6" fmla="*/ 6580910 h 6858000"/>
              <a:gd name="connsiteX7" fmla="*/ 9615055 w 12192000"/>
              <a:gd name="connsiteY7" fmla="*/ 4867563 h 6858000"/>
              <a:gd name="connsiteX8" fmla="*/ 7740073 w 12192000"/>
              <a:gd name="connsiteY8" fmla="*/ 4867563 h 6858000"/>
              <a:gd name="connsiteX9" fmla="*/ 7740073 w 12192000"/>
              <a:gd name="connsiteY9" fmla="*/ 1657928 h 6858000"/>
              <a:gd name="connsiteX10" fmla="*/ 415635 w 12192000"/>
              <a:gd name="connsiteY10" fmla="*/ 480291 h 6858000"/>
              <a:gd name="connsiteX11" fmla="*/ 415635 w 12192000"/>
              <a:gd name="connsiteY11" fmla="*/ 3343564 h 6858000"/>
              <a:gd name="connsiteX12" fmla="*/ 3676072 w 12192000"/>
              <a:gd name="connsiteY12" fmla="*/ 3343564 h 6858000"/>
              <a:gd name="connsiteX13" fmla="*/ 3676072 w 12192000"/>
              <a:gd name="connsiteY13" fmla="*/ 480291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3676074" y="1657928"/>
                </a:moveTo>
                <a:lnTo>
                  <a:pt x="3676074" y="4867563"/>
                </a:lnTo>
                <a:lnTo>
                  <a:pt x="7740073" y="4867563"/>
                </a:lnTo>
                <a:lnTo>
                  <a:pt x="7740073" y="4867564"/>
                </a:lnTo>
                <a:lnTo>
                  <a:pt x="3676074" y="4867564"/>
                </a:lnTo>
                <a:lnTo>
                  <a:pt x="3676074" y="6580910"/>
                </a:lnTo>
                <a:lnTo>
                  <a:pt x="9615055" y="6580910"/>
                </a:lnTo>
                <a:lnTo>
                  <a:pt x="9615055" y="4867563"/>
                </a:lnTo>
                <a:lnTo>
                  <a:pt x="7740073" y="4867563"/>
                </a:lnTo>
                <a:lnTo>
                  <a:pt x="7740073" y="1657928"/>
                </a:lnTo>
                <a:close/>
                <a:moveTo>
                  <a:pt x="415635" y="480291"/>
                </a:moveTo>
                <a:lnTo>
                  <a:pt x="415635" y="3343564"/>
                </a:lnTo>
                <a:lnTo>
                  <a:pt x="3676072" y="3343564"/>
                </a:lnTo>
                <a:lnTo>
                  <a:pt x="3676072" y="4802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25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BBF684-A231-07EE-E0AA-A0C341852C26}"/>
              </a:ext>
            </a:extLst>
          </p:cNvPr>
          <p:cNvSpPr txBox="1"/>
          <p:nvPr/>
        </p:nvSpPr>
        <p:spPr>
          <a:xfrm>
            <a:off x="996817" y="1803088"/>
            <a:ext cx="55530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STEP12:</a:t>
            </a:r>
            <a:r>
              <a:rPr lang="zh-TW" altLang="en-US" sz="3500" b="1" dirty="0"/>
              <a:t>命名機器設定檔名稱</a:t>
            </a:r>
            <a:endParaRPr lang="en-US" altLang="zh-TW" sz="3500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CE8E1D-B808-ACF4-6915-9D49C33C1EE8}"/>
              </a:ext>
            </a:extLst>
          </p:cNvPr>
          <p:cNvSpPr txBox="1"/>
          <p:nvPr/>
        </p:nvSpPr>
        <p:spPr>
          <a:xfrm>
            <a:off x="248477" y="89452"/>
            <a:ext cx="8120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註冊馬達名稱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A59C70-45D6-B278-0164-B47597100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9" t="38230" r="1763"/>
          <a:stretch/>
        </p:blipFill>
        <p:spPr>
          <a:xfrm>
            <a:off x="6922818" y="2278341"/>
            <a:ext cx="4355815" cy="343649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8D590E3-E3E9-FB05-16D3-1719D0E7B300}"/>
              </a:ext>
            </a:extLst>
          </p:cNvPr>
          <p:cNvSpPr txBox="1"/>
          <p:nvPr/>
        </p:nvSpPr>
        <p:spPr>
          <a:xfrm>
            <a:off x="996817" y="2434030"/>
            <a:ext cx="29457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/>
              <a:t>STEP13:</a:t>
            </a:r>
            <a:r>
              <a:rPr lang="zh-TW" altLang="en-US" sz="3500" b="1" dirty="0"/>
              <a:t>點擊</a:t>
            </a:r>
            <a:r>
              <a:rPr lang="en-US" altLang="zh-TW" sz="3500" b="1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6264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D927BE4-2FEC-F903-F2AF-F03A3EF0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6" r="49934"/>
          <a:stretch/>
        </p:blipFill>
        <p:spPr>
          <a:xfrm>
            <a:off x="3891769" y="1421427"/>
            <a:ext cx="4412141" cy="508096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91D8EAC-BF3C-3D40-8EB7-884F2A789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1BBDA89-CB27-9254-235A-88A565294A41}"/>
              </a:ext>
            </a:extLst>
          </p:cNvPr>
          <p:cNvSpPr txBox="1"/>
          <p:nvPr/>
        </p:nvSpPr>
        <p:spPr>
          <a:xfrm>
            <a:off x="3257722" y="201561"/>
            <a:ext cx="56765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0" b="1" dirty="0"/>
              <a:t>遙控端</a:t>
            </a:r>
            <a:r>
              <a:rPr lang="en-US" altLang="zh-TW" sz="5000" b="1" dirty="0"/>
              <a:t>(</a:t>
            </a:r>
            <a:r>
              <a:rPr lang="zh-TW" altLang="en-US" sz="5000" b="1" dirty="0"/>
              <a:t>手機、手把</a:t>
            </a:r>
            <a:r>
              <a:rPr lang="en-US" altLang="zh-TW" sz="5000" b="1" dirty="0"/>
              <a:t>)</a:t>
            </a:r>
            <a:endParaRPr lang="zh-TW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21572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91D8EAC-BF3C-3D40-8EB7-884F2A789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pic>
        <p:nvPicPr>
          <p:cNvPr id="3" name="Picture 2" descr="Logitech F310 gamepad image layout.">
            <a:extLst>
              <a:ext uri="{FF2B5EF4-FFF2-40B4-BE49-F238E27FC236}">
                <a16:creationId xmlns:a16="http://schemas.microsoft.com/office/drawing/2014/main" id="{5C2D330D-DFFD-9CE5-160C-7D1B72D7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8142"/>
            <a:ext cx="12208639" cy="47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978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FB869E5E-54AC-B083-C37F-B6F4BC390801}"/>
              </a:ext>
            </a:extLst>
          </p:cNvPr>
          <p:cNvGrpSpPr/>
          <p:nvPr/>
        </p:nvGrpSpPr>
        <p:grpSpPr>
          <a:xfrm>
            <a:off x="4454013" y="2035495"/>
            <a:ext cx="8886360" cy="6664770"/>
            <a:chOff x="5709106" y="2121062"/>
            <a:chExt cx="8886360" cy="666477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C8D9384-66E2-6EC4-55CC-459A70A96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933" b="95997" l="9811" r="89811">
                          <a14:foregroundMark x1="20809" y1="92802" x2="20809" y2="92802"/>
                          <a14:foregroundMark x1="10782" y1="95997" x2="10782" y2="95997"/>
                          <a14:foregroundMark x1="21186" y1="8694" x2="21186" y2="8694"/>
                          <a14:foregroundMark x1="17951" y1="4933" x2="17951" y2="4933"/>
                          <a14:foregroundMark x1="26199" y1="51678" x2="26199" y2="51678"/>
                          <a14:foregroundMark x1="26199" y1="46583" x2="26199" y2="46583"/>
                          <a14:backgroundMark x1="24043" y1="54347" x2="24043" y2="54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19901" y="1010267"/>
              <a:ext cx="6664770" cy="888636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7C7A533-607F-8DAD-D707-149511DA54B3}"/>
                </a:ext>
              </a:extLst>
            </p:cNvPr>
            <p:cNvSpPr/>
            <p:nvPr/>
          </p:nvSpPr>
          <p:spPr>
            <a:xfrm>
              <a:off x="9693310" y="4682170"/>
              <a:ext cx="1179130" cy="570761"/>
            </a:xfrm>
            <a:prstGeom prst="rect">
              <a:avLst/>
            </a:prstGeom>
            <a:noFill/>
            <a:ln w="762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49004EA9-3525-8E6E-866B-D2F78743A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212387A-4E8C-3170-6055-4AABBE1F63E6}"/>
              </a:ext>
            </a:extLst>
          </p:cNvPr>
          <p:cNvSpPr txBox="1"/>
          <p:nvPr/>
        </p:nvSpPr>
        <p:spPr>
          <a:xfrm>
            <a:off x="248478" y="89452"/>
            <a:ext cx="3349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測試手把</a:t>
            </a:r>
          </a:p>
        </p:txBody>
      </p:sp>
      <p:pic>
        <p:nvPicPr>
          <p:cNvPr id="7" name="Picture 2" descr="Logitech Gamepad F310 Controller | Best Buy Canada">
            <a:extLst>
              <a:ext uri="{FF2B5EF4-FFF2-40B4-BE49-F238E27FC236}">
                <a16:creationId xmlns:a16="http://schemas.microsoft.com/office/drawing/2014/main" id="{DA75DA16-E2B8-687A-8B64-B3585B09B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267" r="95133">
                        <a14:foregroundMark x1="8267" y1="60200" x2="10667" y2="69600"/>
                        <a14:foregroundMark x1="10667" y1="69600" x2="10600" y2="68267"/>
                        <a14:foregroundMark x1="94979" y1="68722" x2="95045" y2="69697"/>
                        <a14:foregroundMark x1="94333" y1="59200" x2="94959" y2="68432"/>
                        <a14:backgroundMark x1="94867" y1="71133" x2="94867" y2="71133"/>
                        <a14:backgroundMark x1="94000" y1="71800" x2="95133" y2="67933"/>
                        <a14:backgroundMark x1="95000" y1="72800" x2="94733" y2="67400"/>
                        <a14:backgroundMark x1="95600" y1="72667" x2="95000" y2="71533"/>
                        <a14:backgroundMark x1="95133" y1="69667" x2="95733" y2="71400"/>
                        <a14:backgroundMark x1="96133" y1="67400" x2="95333" y2="6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498" b="16364"/>
          <a:stretch/>
        </p:blipFill>
        <p:spPr bwMode="auto">
          <a:xfrm>
            <a:off x="248478" y="1492352"/>
            <a:ext cx="6042457" cy="387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19C96B6-7285-64AD-7E9F-3B06FDE32A03}"/>
              </a:ext>
            </a:extLst>
          </p:cNvPr>
          <p:cNvSpPr txBox="1"/>
          <p:nvPr/>
        </p:nvSpPr>
        <p:spPr>
          <a:xfrm>
            <a:off x="7229216" y="1490120"/>
            <a:ext cx="45118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dirty="0"/>
              <a:t>搜尋測試手把網站</a:t>
            </a:r>
          </a:p>
        </p:txBody>
      </p:sp>
      <p:pic>
        <p:nvPicPr>
          <p:cNvPr id="28" name="圖片 27">
            <a:hlinkClick r:id="rId8"/>
            <a:extLst>
              <a:ext uri="{FF2B5EF4-FFF2-40B4-BE49-F238E27FC236}">
                <a16:creationId xmlns:a16="http://schemas.microsoft.com/office/drawing/2014/main" id="{6CBCB7E9-F173-D526-B30A-3B9071446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9216" y="2251114"/>
            <a:ext cx="4511875" cy="87554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B5EBE5D-69DC-6831-7240-8892EEE2164A}"/>
              </a:ext>
            </a:extLst>
          </p:cNvPr>
          <p:cNvSpPr txBox="1"/>
          <p:nvPr/>
        </p:nvSpPr>
        <p:spPr>
          <a:xfrm>
            <a:off x="7229216" y="3137823"/>
            <a:ext cx="449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8"/>
              </a:rPr>
              <a:t>https://hardwaretester.com/gamepad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9CD9AAE-7D03-729F-13E7-70AD7AAB6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4013" y="140684"/>
            <a:ext cx="9144000" cy="1008404"/>
          </a:xfrm>
        </p:spPr>
        <p:txBody>
          <a:bodyPr/>
          <a:lstStyle/>
          <a:p>
            <a:r>
              <a:rPr lang="en-US" altLang="zh-TW" b="1" dirty="0"/>
              <a:t>STEP1</a:t>
            </a:r>
            <a:r>
              <a:rPr lang="zh-TW" altLang="en-US" b="1" dirty="0"/>
              <a:t> 拿出電腦</a:t>
            </a:r>
          </a:p>
        </p:txBody>
      </p:sp>
    </p:spTree>
    <p:extLst>
      <p:ext uri="{BB962C8B-B14F-4D97-AF65-F5344CB8AC3E}">
        <p14:creationId xmlns:p14="http://schemas.microsoft.com/office/powerpoint/2010/main" val="396223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90BF010-5907-7430-AB3B-E59EBBF6B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41" r="-62"/>
          <a:stretch/>
        </p:blipFill>
        <p:spPr>
          <a:xfrm>
            <a:off x="158750" y="0"/>
            <a:ext cx="11874506" cy="6858003"/>
          </a:xfrm>
          <a:prstGeom prst="rect">
            <a:avLst/>
          </a:prstGeom>
          <a:ln>
            <a:solidFill>
              <a:srgbClr val="CDE8E5"/>
            </a:solidFill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7C227DD-34F1-0DC2-139E-14D189D00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D83CA2BD-3E4B-C4BE-966F-2A2B5B10729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3676074 w 12192000"/>
              <a:gd name="connsiteY0" fmla="*/ 1657928 h 6858000"/>
              <a:gd name="connsiteX1" fmla="*/ 3676074 w 12192000"/>
              <a:gd name="connsiteY1" fmla="*/ 4867563 h 6858000"/>
              <a:gd name="connsiteX2" fmla="*/ 7740073 w 12192000"/>
              <a:gd name="connsiteY2" fmla="*/ 4867563 h 6858000"/>
              <a:gd name="connsiteX3" fmla="*/ 7740073 w 12192000"/>
              <a:gd name="connsiteY3" fmla="*/ 4867564 h 6858000"/>
              <a:gd name="connsiteX4" fmla="*/ 3676074 w 12192000"/>
              <a:gd name="connsiteY4" fmla="*/ 4867564 h 6858000"/>
              <a:gd name="connsiteX5" fmla="*/ 3676074 w 12192000"/>
              <a:gd name="connsiteY5" fmla="*/ 6580910 h 6858000"/>
              <a:gd name="connsiteX6" fmla="*/ 9615055 w 12192000"/>
              <a:gd name="connsiteY6" fmla="*/ 6580910 h 6858000"/>
              <a:gd name="connsiteX7" fmla="*/ 9615055 w 12192000"/>
              <a:gd name="connsiteY7" fmla="*/ 4867563 h 6858000"/>
              <a:gd name="connsiteX8" fmla="*/ 7740073 w 12192000"/>
              <a:gd name="connsiteY8" fmla="*/ 4867563 h 6858000"/>
              <a:gd name="connsiteX9" fmla="*/ 7740073 w 12192000"/>
              <a:gd name="connsiteY9" fmla="*/ 1657928 h 6858000"/>
              <a:gd name="connsiteX10" fmla="*/ 415635 w 12192000"/>
              <a:gd name="connsiteY10" fmla="*/ 480291 h 6858000"/>
              <a:gd name="connsiteX11" fmla="*/ 415635 w 12192000"/>
              <a:gd name="connsiteY11" fmla="*/ 3343564 h 6858000"/>
              <a:gd name="connsiteX12" fmla="*/ 3676072 w 12192000"/>
              <a:gd name="connsiteY12" fmla="*/ 3343564 h 6858000"/>
              <a:gd name="connsiteX13" fmla="*/ 3676072 w 12192000"/>
              <a:gd name="connsiteY13" fmla="*/ 480291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3676074" y="1657928"/>
                </a:moveTo>
                <a:lnTo>
                  <a:pt x="3676074" y="4867563"/>
                </a:lnTo>
                <a:lnTo>
                  <a:pt x="7740073" y="4867563"/>
                </a:lnTo>
                <a:lnTo>
                  <a:pt x="7740073" y="4867564"/>
                </a:lnTo>
                <a:lnTo>
                  <a:pt x="3676074" y="4867564"/>
                </a:lnTo>
                <a:lnTo>
                  <a:pt x="3676074" y="6580910"/>
                </a:lnTo>
                <a:lnTo>
                  <a:pt x="9615055" y="6580910"/>
                </a:lnTo>
                <a:lnTo>
                  <a:pt x="9615055" y="4867563"/>
                </a:lnTo>
                <a:lnTo>
                  <a:pt x="7740073" y="4867563"/>
                </a:lnTo>
                <a:lnTo>
                  <a:pt x="7740073" y="1657928"/>
                </a:lnTo>
                <a:close/>
                <a:moveTo>
                  <a:pt x="415635" y="480291"/>
                </a:moveTo>
                <a:lnTo>
                  <a:pt x="415635" y="3343564"/>
                </a:lnTo>
                <a:lnTo>
                  <a:pt x="3676072" y="3343564"/>
                </a:lnTo>
                <a:lnTo>
                  <a:pt x="3676072" y="4802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08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B634E92-7A12-33E1-8B88-DE4E55510C1C}"/>
              </a:ext>
            </a:extLst>
          </p:cNvPr>
          <p:cNvSpPr/>
          <p:nvPr/>
        </p:nvSpPr>
        <p:spPr>
          <a:xfrm>
            <a:off x="9439641" y="2212759"/>
            <a:ext cx="2551197" cy="3422476"/>
          </a:xfrm>
          <a:prstGeom prst="roundRect">
            <a:avLst>
              <a:gd name="adj" fmla="val 10421"/>
            </a:avLst>
          </a:prstGeom>
          <a:solidFill>
            <a:srgbClr val="EEF7FF"/>
          </a:solidFill>
          <a:ln w="38100">
            <a:solidFill>
              <a:srgbClr val="7A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5F347D-0FAD-6F25-94C2-3665412B14B0}"/>
              </a:ext>
            </a:extLst>
          </p:cNvPr>
          <p:cNvSpPr txBox="1"/>
          <p:nvPr/>
        </p:nvSpPr>
        <p:spPr>
          <a:xfrm>
            <a:off x="9439641" y="3969497"/>
            <a:ext cx="254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500" b="1" dirty="0"/>
              <a:t>主機板</a:t>
            </a:r>
            <a:endParaRPr lang="en-US" altLang="zh-TW" sz="3500" b="1" dirty="0"/>
          </a:p>
          <a:p>
            <a:pPr algn="ctr"/>
            <a:r>
              <a:rPr lang="en-US" altLang="zh-TW" sz="3500" b="1" dirty="0"/>
              <a:t>(Control Hub)</a:t>
            </a:r>
            <a:endParaRPr lang="zh-TW" altLang="en-US" sz="3500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24BFBB67-09A8-7236-A1A2-B52D8ED1F2B5}"/>
              </a:ext>
            </a:extLst>
          </p:cNvPr>
          <p:cNvGrpSpPr/>
          <p:nvPr/>
        </p:nvGrpSpPr>
        <p:grpSpPr>
          <a:xfrm>
            <a:off x="447642" y="2212759"/>
            <a:ext cx="2551197" cy="3422476"/>
            <a:chOff x="899926" y="1755995"/>
            <a:chExt cx="3148447" cy="4223698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78BDB0AB-6400-6A6B-F196-F38350B7D372}"/>
                </a:ext>
              </a:extLst>
            </p:cNvPr>
            <p:cNvSpPr/>
            <p:nvPr/>
          </p:nvSpPr>
          <p:spPr>
            <a:xfrm>
              <a:off x="899926" y="1755995"/>
              <a:ext cx="3148447" cy="4223698"/>
            </a:xfrm>
            <a:prstGeom prst="roundRect">
              <a:avLst>
                <a:gd name="adj" fmla="val 11983"/>
              </a:avLst>
            </a:prstGeom>
            <a:solidFill>
              <a:srgbClr val="EEF7FF"/>
            </a:solidFill>
            <a:ln w="38100">
              <a:solidFill>
                <a:srgbClr val="7A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14BD946-CCD8-2555-D1F1-56F6AB6B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28" t="1" r="-1" b="-11332"/>
            <a:stretch/>
          </p:blipFill>
          <p:spPr>
            <a:xfrm flipH="1">
              <a:off x="1000835" y="2377058"/>
              <a:ext cx="3035953" cy="1383940"/>
            </a:xfrm>
            <a:custGeom>
              <a:avLst/>
              <a:gdLst>
                <a:gd name="csX0" fmla="*/ 0 w 3035953"/>
                <a:gd name="csY0" fmla="*/ 0 h 1383940"/>
                <a:gd name="csX1" fmla="*/ 607191 w 3035953"/>
                <a:gd name="csY1" fmla="*/ 0 h 1383940"/>
                <a:gd name="csX2" fmla="*/ 1153662 w 3035953"/>
                <a:gd name="csY2" fmla="*/ 0 h 1383940"/>
                <a:gd name="csX3" fmla="*/ 1791212 w 3035953"/>
                <a:gd name="csY3" fmla="*/ 0 h 1383940"/>
                <a:gd name="csX4" fmla="*/ 2337684 w 3035953"/>
                <a:gd name="csY4" fmla="*/ 0 h 1383940"/>
                <a:gd name="csX5" fmla="*/ 3035953 w 3035953"/>
                <a:gd name="csY5" fmla="*/ 0 h 1383940"/>
                <a:gd name="csX6" fmla="*/ 3035953 w 3035953"/>
                <a:gd name="csY6" fmla="*/ 719649 h 1383940"/>
                <a:gd name="csX7" fmla="*/ 3035953 w 3035953"/>
                <a:gd name="csY7" fmla="*/ 1383940 h 1383940"/>
                <a:gd name="csX8" fmla="*/ 2459122 w 3035953"/>
                <a:gd name="csY8" fmla="*/ 1383940 h 1383940"/>
                <a:gd name="csX9" fmla="*/ 1882291 w 3035953"/>
                <a:gd name="csY9" fmla="*/ 1383940 h 1383940"/>
                <a:gd name="csX10" fmla="*/ 1244741 w 3035953"/>
                <a:gd name="csY10" fmla="*/ 1383940 h 1383940"/>
                <a:gd name="csX11" fmla="*/ 607191 w 3035953"/>
                <a:gd name="csY11" fmla="*/ 1383940 h 1383940"/>
                <a:gd name="csX12" fmla="*/ 0 w 3035953"/>
                <a:gd name="csY12" fmla="*/ 1383940 h 1383940"/>
                <a:gd name="csX13" fmla="*/ 0 w 3035953"/>
                <a:gd name="csY13" fmla="*/ 705809 h 1383940"/>
                <a:gd name="csX14" fmla="*/ 0 w 3035953"/>
                <a:gd name="csY14" fmla="*/ 0 h 138394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3035953" h="1383940" fill="none" extrusionOk="0">
                  <a:moveTo>
                    <a:pt x="0" y="0"/>
                  </a:moveTo>
                  <a:cubicBezTo>
                    <a:pt x="131163" y="-21483"/>
                    <a:pt x="460148" y="-13353"/>
                    <a:pt x="607191" y="0"/>
                  </a:cubicBezTo>
                  <a:cubicBezTo>
                    <a:pt x="754234" y="13353"/>
                    <a:pt x="994315" y="16542"/>
                    <a:pt x="1153662" y="0"/>
                  </a:cubicBezTo>
                  <a:cubicBezTo>
                    <a:pt x="1313009" y="-16542"/>
                    <a:pt x="1589786" y="18910"/>
                    <a:pt x="1791212" y="0"/>
                  </a:cubicBezTo>
                  <a:cubicBezTo>
                    <a:pt x="1992638" y="-18910"/>
                    <a:pt x="2136380" y="17874"/>
                    <a:pt x="2337684" y="0"/>
                  </a:cubicBezTo>
                  <a:cubicBezTo>
                    <a:pt x="2538988" y="-17874"/>
                    <a:pt x="2711710" y="16246"/>
                    <a:pt x="3035953" y="0"/>
                  </a:cubicBezTo>
                  <a:cubicBezTo>
                    <a:pt x="3040291" y="257161"/>
                    <a:pt x="3007668" y="567795"/>
                    <a:pt x="3035953" y="719649"/>
                  </a:cubicBezTo>
                  <a:cubicBezTo>
                    <a:pt x="3064238" y="871503"/>
                    <a:pt x="3021667" y="1089126"/>
                    <a:pt x="3035953" y="1383940"/>
                  </a:cubicBezTo>
                  <a:cubicBezTo>
                    <a:pt x="2836569" y="1405924"/>
                    <a:pt x="2683974" y="1387336"/>
                    <a:pt x="2459122" y="1383940"/>
                  </a:cubicBezTo>
                  <a:cubicBezTo>
                    <a:pt x="2234270" y="1380544"/>
                    <a:pt x="2028713" y="1370933"/>
                    <a:pt x="1882291" y="1383940"/>
                  </a:cubicBezTo>
                  <a:cubicBezTo>
                    <a:pt x="1735869" y="1396947"/>
                    <a:pt x="1453744" y="1358150"/>
                    <a:pt x="1244741" y="1383940"/>
                  </a:cubicBezTo>
                  <a:cubicBezTo>
                    <a:pt x="1035738" y="1409731"/>
                    <a:pt x="903084" y="1373780"/>
                    <a:pt x="607191" y="1383940"/>
                  </a:cubicBezTo>
                  <a:cubicBezTo>
                    <a:pt x="311298" y="1394101"/>
                    <a:pt x="236003" y="1396955"/>
                    <a:pt x="0" y="1383940"/>
                  </a:cubicBezTo>
                  <a:cubicBezTo>
                    <a:pt x="19265" y="1211131"/>
                    <a:pt x="-15024" y="852605"/>
                    <a:pt x="0" y="705809"/>
                  </a:cubicBezTo>
                  <a:cubicBezTo>
                    <a:pt x="15024" y="559013"/>
                    <a:pt x="-2921" y="293739"/>
                    <a:pt x="0" y="0"/>
                  </a:cubicBezTo>
                  <a:close/>
                </a:path>
                <a:path w="3035953" h="1383940" stroke="0" extrusionOk="0">
                  <a:moveTo>
                    <a:pt x="0" y="0"/>
                  </a:moveTo>
                  <a:cubicBezTo>
                    <a:pt x="229754" y="-22609"/>
                    <a:pt x="524177" y="-24549"/>
                    <a:pt x="667910" y="0"/>
                  </a:cubicBezTo>
                  <a:cubicBezTo>
                    <a:pt x="811643" y="24549"/>
                    <a:pt x="1071078" y="14260"/>
                    <a:pt x="1244741" y="0"/>
                  </a:cubicBezTo>
                  <a:cubicBezTo>
                    <a:pt x="1418404" y="-14260"/>
                    <a:pt x="1677566" y="796"/>
                    <a:pt x="1882291" y="0"/>
                  </a:cubicBezTo>
                  <a:cubicBezTo>
                    <a:pt x="2087016" y="-796"/>
                    <a:pt x="2713104" y="13373"/>
                    <a:pt x="3035953" y="0"/>
                  </a:cubicBezTo>
                  <a:cubicBezTo>
                    <a:pt x="3062748" y="224867"/>
                    <a:pt x="3014854" y="519767"/>
                    <a:pt x="3035953" y="664291"/>
                  </a:cubicBezTo>
                  <a:cubicBezTo>
                    <a:pt x="3057052" y="808815"/>
                    <a:pt x="3039082" y="1175895"/>
                    <a:pt x="3035953" y="1383940"/>
                  </a:cubicBezTo>
                  <a:cubicBezTo>
                    <a:pt x="2865451" y="1370717"/>
                    <a:pt x="2679007" y="1368039"/>
                    <a:pt x="2459122" y="1383940"/>
                  </a:cubicBezTo>
                  <a:cubicBezTo>
                    <a:pt x="2239237" y="1399841"/>
                    <a:pt x="2152232" y="1371116"/>
                    <a:pt x="1882291" y="1383940"/>
                  </a:cubicBezTo>
                  <a:cubicBezTo>
                    <a:pt x="1612350" y="1396764"/>
                    <a:pt x="1554479" y="1354447"/>
                    <a:pt x="1275100" y="1383940"/>
                  </a:cubicBezTo>
                  <a:cubicBezTo>
                    <a:pt x="995721" y="1413433"/>
                    <a:pt x="836095" y="1408017"/>
                    <a:pt x="637550" y="1383940"/>
                  </a:cubicBezTo>
                  <a:cubicBezTo>
                    <a:pt x="439005" y="1359864"/>
                    <a:pt x="315264" y="1385706"/>
                    <a:pt x="0" y="1383940"/>
                  </a:cubicBezTo>
                  <a:cubicBezTo>
                    <a:pt x="29303" y="1094131"/>
                    <a:pt x="32350" y="822494"/>
                    <a:pt x="0" y="664291"/>
                  </a:cubicBezTo>
                  <a:cubicBezTo>
                    <a:pt x="-32350" y="506088"/>
                    <a:pt x="-276" y="254349"/>
                    <a:pt x="0" y="0"/>
                  </a:cubicBezTo>
                  <a:close/>
                </a:path>
              </a:pathLst>
            </a:custGeom>
            <a:ln w="28575">
              <a:noFill/>
              <a:extLst>
                <a:ext uri="{C807C97D-BFC1-408E-A445-0C87EB9F89A2}">
                  <ask:lineSketchStyleProps xmlns:ask="http://schemas.microsoft.com/office/drawing/2018/sketchyshapes" sd="191303365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41DCF77-8340-57B3-6433-61F7205BDA44}"/>
                </a:ext>
              </a:extLst>
            </p:cNvPr>
            <p:cNvSpPr txBox="1"/>
            <p:nvPr/>
          </p:nvSpPr>
          <p:spPr>
            <a:xfrm>
              <a:off x="911510" y="4193302"/>
              <a:ext cx="313686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500" b="1" dirty="0"/>
                <a:t>電池</a:t>
              </a:r>
            </a:p>
          </p:txBody>
        </p:sp>
      </p:grpSp>
      <p:pic>
        <p:nvPicPr>
          <p:cNvPr id="7" name="Google Shape;955;p9">
            <a:extLst>
              <a:ext uri="{FF2B5EF4-FFF2-40B4-BE49-F238E27FC236}">
                <a16:creationId xmlns:a16="http://schemas.microsoft.com/office/drawing/2014/main" id="{E3F28775-3010-9FC8-7070-9B1F662E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9138" y="2494937"/>
            <a:ext cx="1870315" cy="1344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1081C9B8-B1FA-A47F-9D9E-AD9910AD67DF}"/>
              </a:ext>
            </a:extLst>
          </p:cNvPr>
          <p:cNvGrpSpPr/>
          <p:nvPr/>
        </p:nvGrpSpPr>
        <p:grpSpPr>
          <a:xfrm>
            <a:off x="6197104" y="2212759"/>
            <a:ext cx="2551197" cy="3422476"/>
            <a:chOff x="4518566" y="1755995"/>
            <a:chExt cx="3148447" cy="4223698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611A9598-C5CF-2967-9F5C-DDCAC53AD2CB}"/>
                </a:ext>
              </a:extLst>
            </p:cNvPr>
            <p:cNvSpPr/>
            <p:nvPr/>
          </p:nvSpPr>
          <p:spPr>
            <a:xfrm>
              <a:off x="4518566" y="1755995"/>
              <a:ext cx="3148447" cy="4223698"/>
            </a:xfrm>
            <a:prstGeom prst="roundRect">
              <a:avLst>
                <a:gd name="adj" fmla="val 10734"/>
              </a:avLst>
            </a:prstGeom>
            <a:solidFill>
              <a:srgbClr val="EEF7FF"/>
            </a:solidFill>
            <a:ln w="38100">
              <a:solidFill>
                <a:srgbClr val="7A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067CAC7-5970-D20A-164B-3C8CB057D734}"/>
                </a:ext>
              </a:extLst>
            </p:cNvPr>
            <p:cNvSpPr txBox="1"/>
            <p:nvPr/>
          </p:nvSpPr>
          <p:spPr>
            <a:xfrm>
              <a:off x="4518567" y="4216386"/>
              <a:ext cx="3134366" cy="7786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500" b="1" dirty="0"/>
                <a:t>開關</a:t>
              </a:r>
              <a:endParaRPr lang="zh-TW" altLang="en-US" sz="3500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631E1B-6E8F-C8D3-7CDB-E55B4A45D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7172" y="2111288"/>
              <a:ext cx="2317655" cy="1553680"/>
            </a:xfrm>
            <a:prstGeom prst="rect">
              <a:avLst/>
            </a:prstGeom>
          </p:spPr>
        </p:pic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4330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介紹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F8F3850-A607-1B6C-1939-B4FFCF566531}"/>
              </a:ext>
            </a:extLst>
          </p:cNvPr>
          <p:cNvGrpSpPr/>
          <p:nvPr/>
        </p:nvGrpSpPr>
        <p:grpSpPr>
          <a:xfrm>
            <a:off x="3300237" y="2221743"/>
            <a:ext cx="2551197" cy="3422476"/>
            <a:chOff x="3300237" y="2221743"/>
            <a:chExt cx="2551197" cy="3422476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39DD78FE-DE51-9DF1-4AC2-65D45AB8D021}"/>
                </a:ext>
              </a:extLst>
            </p:cNvPr>
            <p:cNvSpPr/>
            <p:nvPr/>
          </p:nvSpPr>
          <p:spPr>
            <a:xfrm>
              <a:off x="3300237" y="2221743"/>
              <a:ext cx="2551197" cy="3422476"/>
            </a:xfrm>
            <a:prstGeom prst="roundRect">
              <a:avLst>
                <a:gd name="adj" fmla="val 11983"/>
              </a:avLst>
            </a:prstGeom>
            <a:solidFill>
              <a:srgbClr val="EEF7FF"/>
            </a:solidFill>
            <a:ln w="38100">
              <a:solidFill>
                <a:srgbClr val="7AB2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F558F874-631B-3982-C62A-3EB03DD26A4C}"/>
                </a:ext>
              </a:extLst>
            </p:cNvPr>
            <p:cNvSpPr txBox="1"/>
            <p:nvPr/>
          </p:nvSpPr>
          <p:spPr>
            <a:xfrm>
              <a:off x="3309624" y="4196701"/>
              <a:ext cx="254181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500" b="1" dirty="0"/>
                <a:t>轉接線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A6F02F3-18F8-3A2C-6C79-F614E3360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6632" y="2676559"/>
              <a:ext cx="2455878" cy="1065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7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B634E92-7A12-33E1-8B88-DE4E55510C1C}"/>
              </a:ext>
            </a:extLst>
          </p:cNvPr>
          <p:cNvSpPr/>
          <p:nvPr/>
        </p:nvSpPr>
        <p:spPr>
          <a:xfrm>
            <a:off x="622385" y="1500809"/>
            <a:ext cx="10947229" cy="4790659"/>
          </a:xfrm>
          <a:prstGeom prst="roundRect">
            <a:avLst>
              <a:gd name="adj" fmla="val 10421"/>
            </a:avLst>
          </a:prstGeom>
          <a:solidFill>
            <a:srgbClr val="EEF7FF"/>
          </a:solidFill>
          <a:ln w="38100">
            <a:solidFill>
              <a:srgbClr val="7A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Google Shape;955;p9">
            <a:extLst>
              <a:ext uri="{FF2B5EF4-FFF2-40B4-BE49-F238E27FC236}">
                <a16:creationId xmlns:a16="http://schemas.microsoft.com/office/drawing/2014/main" id="{E3F28775-3010-9FC8-7070-9B1F662E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617" y="2015949"/>
            <a:ext cx="5230106" cy="37603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5F347D-0FAD-6F25-94C2-3665412B14B0}"/>
              </a:ext>
            </a:extLst>
          </p:cNvPr>
          <p:cNvSpPr txBox="1"/>
          <p:nvPr/>
        </p:nvSpPr>
        <p:spPr>
          <a:xfrm>
            <a:off x="781771" y="1729623"/>
            <a:ext cx="3273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主機板</a:t>
            </a:r>
            <a:endParaRPr lang="en-US" altLang="zh-TW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zh-TW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(Control Hub)</a:t>
            </a:r>
            <a:endParaRPr lang="zh-TW" altLang="en-US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4330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介紹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C74F98-4EB2-4DF0-FEB8-39E8D60C1B2D}"/>
              </a:ext>
            </a:extLst>
          </p:cNvPr>
          <p:cNvSpPr/>
          <p:nvPr/>
        </p:nvSpPr>
        <p:spPr>
          <a:xfrm flipH="1" flipV="1">
            <a:off x="4303642" y="2371187"/>
            <a:ext cx="1172819" cy="988453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712093-5AED-2144-22C3-A641C4DAA109}"/>
              </a:ext>
            </a:extLst>
          </p:cNvPr>
          <p:cNvSpPr txBox="1"/>
          <p:nvPr/>
        </p:nvSpPr>
        <p:spPr>
          <a:xfrm>
            <a:off x="1637389" y="3572972"/>
            <a:ext cx="156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1379C7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電源孔</a:t>
            </a:r>
          </a:p>
        </p:txBody>
      </p:sp>
    </p:spTree>
    <p:extLst>
      <p:ext uri="{BB962C8B-B14F-4D97-AF65-F5344CB8AC3E}">
        <p14:creationId xmlns:p14="http://schemas.microsoft.com/office/powerpoint/2010/main" val="381499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B634E92-7A12-33E1-8B88-DE4E55510C1C}"/>
              </a:ext>
            </a:extLst>
          </p:cNvPr>
          <p:cNvSpPr/>
          <p:nvPr/>
        </p:nvSpPr>
        <p:spPr>
          <a:xfrm>
            <a:off x="622385" y="1500809"/>
            <a:ext cx="10947229" cy="4790659"/>
          </a:xfrm>
          <a:prstGeom prst="roundRect">
            <a:avLst>
              <a:gd name="adj" fmla="val 10421"/>
            </a:avLst>
          </a:prstGeom>
          <a:solidFill>
            <a:srgbClr val="EEF7FF"/>
          </a:solidFill>
          <a:ln w="38100">
            <a:solidFill>
              <a:srgbClr val="7A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Google Shape;955;p9">
            <a:extLst>
              <a:ext uri="{FF2B5EF4-FFF2-40B4-BE49-F238E27FC236}">
                <a16:creationId xmlns:a16="http://schemas.microsoft.com/office/drawing/2014/main" id="{E3F28775-3010-9FC8-7070-9B1F662E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617" y="2015949"/>
            <a:ext cx="5230106" cy="3760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4330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CC361E5-5E50-B1FC-5D0C-ABC48F268FCB}"/>
              </a:ext>
            </a:extLst>
          </p:cNvPr>
          <p:cNvSpPr txBox="1"/>
          <p:nvPr/>
        </p:nvSpPr>
        <p:spPr>
          <a:xfrm>
            <a:off x="1379828" y="3295973"/>
            <a:ext cx="207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1379C7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馬達孔</a:t>
            </a:r>
            <a:endParaRPr lang="en-US" altLang="zh-TW" sz="3600" b="1" dirty="0">
              <a:solidFill>
                <a:srgbClr val="1379C7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zh-TW" altLang="en-US" sz="3600" b="1" dirty="0">
                <a:solidFill>
                  <a:srgbClr val="1379C7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訊號線孔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357BE9-7483-F5D7-6C49-DCF3662A9CCC}"/>
              </a:ext>
            </a:extLst>
          </p:cNvPr>
          <p:cNvSpPr txBox="1"/>
          <p:nvPr/>
        </p:nvSpPr>
        <p:spPr>
          <a:xfrm>
            <a:off x="781771" y="1729623"/>
            <a:ext cx="3273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主機板</a:t>
            </a:r>
            <a:endParaRPr lang="en-US" altLang="zh-TW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zh-TW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(Control Hub)</a:t>
            </a:r>
            <a:endParaRPr lang="zh-TW" altLang="en-US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AFCCD0-CA17-31DD-67E1-8B7768601BCC}"/>
              </a:ext>
            </a:extLst>
          </p:cNvPr>
          <p:cNvSpPr/>
          <p:nvPr/>
        </p:nvSpPr>
        <p:spPr>
          <a:xfrm flipH="1" flipV="1">
            <a:off x="4303638" y="2966483"/>
            <a:ext cx="1172819" cy="2390708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42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B634E92-7A12-33E1-8B88-DE4E55510C1C}"/>
              </a:ext>
            </a:extLst>
          </p:cNvPr>
          <p:cNvSpPr/>
          <p:nvPr/>
        </p:nvSpPr>
        <p:spPr>
          <a:xfrm>
            <a:off x="622385" y="1500809"/>
            <a:ext cx="10947229" cy="4790659"/>
          </a:xfrm>
          <a:prstGeom prst="roundRect">
            <a:avLst>
              <a:gd name="adj" fmla="val 10421"/>
            </a:avLst>
          </a:prstGeom>
          <a:solidFill>
            <a:srgbClr val="EEF7FF"/>
          </a:solidFill>
          <a:ln w="38100">
            <a:solidFill>
              <a:srgbClr val="7AB2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Google Shape;955;p9">
            <a:extLst>
              <a:ext uri="{FF2B5EF4-FFF2-40B4-BE49-F238E27FC236}">
                <a16:creationId xmlns:a16="http://schemas.microsoft.com/office/drawing/2014/main" id="{E3F28775-3010-9FC8-7070-9B1F662E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617" y="2015949"/>
            <a:ext cx="5230106" cy="3760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4330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介紹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C74F98-4EB2-4DF0-FEB8-39E8D60C1B2D}"/>
              </a:ext>
            </a:extLst>
          </p:cNvPr>
          <p:cNvSpPr/>
          <p:nvPr/>
        </p:nvSpPr>
        <p:spPr>
          <a:xfrm rot="5400000" flipH="1">
            <a:off x="6036570" y="3970831"/>
            <a:ext cx="1065845" cy="2991376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15620B-D78D-9265-CCE2-2B890507093F}"/>
              </a:ext>
            </a:extLst>
          </p:cNvPr>
          <p:cNvSpPr txBox="1"/>
          <p:nvPr/>
        </p:nvSpPr>
        <p:spPr>
          <a:xfrm>
            <a:off x="781771" y="1729623"/>
            <a:ext cx="3273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主機板</a:t>
            </a:r>
            <a:endParaRPr lang="en-US" altLang="zh-TW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zh-TW" sz="4500" b="1" dirty="0">
                <a:effectLst>
                  <a:glow rad="635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(Control Hub)</a:t>
            </a:r>
            <a:endParaRPr lang="zh-TW" altLang="en-US" sz="4500" b="1" dirty="0">
              <a:effectLst>
                <a:glow rad="63500">
                  <a:schemeClr val="bg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9AEFA01-4746-0657-E37C-41409D9BFF21}"/>
              </a:ext>
            </a:extLst>
          </p:cNvPr>
          <p:cNvSpPr txBox="1"/>
          <p:nvPr/>
        </p:nvSpPr>
        <p:spPr>
          <a:xfrm>
            <a:off x="1169822" y="3572972"/>
            <a:ext cx="2497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1379C7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伺服馬達孔</a:t>
            </a:r>
          </a:p>
        </p:txBody>
      </p:sp>
    </p:spTree>
    <p:extLst>
      <p:ext uri="{BB962C8B-B14F-4D97-AF65-F5344CB8AC3E}">
        <p14:creationId xmlns:p14="http://schemas.microsoft.com/office/powerpoint/2010/main" val="343704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A5151D-E488-6F08-24D7-0D30F0CB1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A46B0-BCBC-5CF0-CF8C-37F797F32130}"/>
              </a:ext>
            </a:extLst>
          </p:cNvPr>
          <p:cNvSpPr txBox="1"/>
          <p:nvPr/>
        </p:nvSpPr>
        <p:spPr>
          <a:xfrm>
            <a:off x="738708" y="314632"/>
            <a:ext cx="47344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電源設備</a:t>
            </a:r>
            <a:r>
              <a:rPr lang="zh-TW" altLang="en-US" sz="5500" b="1" u="sng" dirty="0"/>
              <a:t>接線</a:t>
            </a:r>
          </a:p>
        </p:txBody>
      </p:sp>
      <p:pic>
        <p:nvPicPr>
          <p:cNvPr id="4" name="yt5s.com-REV - Powering and Wiring a Robot">
            <a:hlinkClick r:id="" action="ppaction://media"/>
            <a:extLst>
              <a:ext uri="{FF2B5EF4-FFF2-40B4-BE49-F238E27FC236}">
                <a16:creationId xmlns:a16="http://schemas.microsoft.com/office/drawing/2014/main" id="{371B2875-B37E-1618-EA2F-1C79844DC1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0844" end="10807.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1591" y="1730853"/>
            <a:ext cx="7957127" cy="447588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5D533B1A-D35C-AD12-8B8F-943016FE68EF}"/>
              </a:ext>
            </a:extLst>
          </p:cNvPr>
          <p:cNvGrpSpPr/>
          <p:nvPr/>
        </p:nvGrpSpPr>
        <p:grpSpPr>
          <a:xfrm>
            <a:off x="8595848" y="2531991"/>
            <a:ext cx="2825243" cy="2482462"/>
            <a:chOff x="3263233" y="1444423"/>
            <a:chExt cx="3270400" cy="287360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B963EDE-024D-DBD6-98E6-D286C3FFA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534" b="4588"/>
            <a:stretch/>
          </p:blipFill>
          <p:spPr>
            <a:xfrm>
              <a:off x="3263233" y="1444423"/>
              <a:ext cx="3270400" cy="2873609"/>
            </a:xfrm>
            <a:prstGeom prst="rect">
              <a:avLst/>
            </a:prstGeom>
          </p:spPr>
        </p:pic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C62E5CB-10C7-CFF6-DF66-D3C75E1B175D}"/>
                </a:ext>
              </a:extLst>
            </p:cNvPr>
            <p:cNvSpPr/>
            <p:nvPr/>
          </p:nvSpPr>
          <p:spPr>
            <a:xfrm>
              <a:off x="3623570" y="2478432"/>
              <a:ext cx="2315113" cy="171994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74E0FC-16A1-6D30-3A85-09F97C60D2F3}"/>
              </a:ext>
            </a:extLst>
          </p:cNvPr>
          <p:cNvSpPr txBox="1"/>
          <p:nvPr/>
        </p:nvSpPr>
        <p:spPr>
          <a:xfrm>
            <a:off x="7177549" y="60716"/>
            <a:ext cx="48766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不容易督不進去就是錯邊了</a:t>
            </a:r>
            <a:r>
              <a:rPr lang="en-US" altLang="zh-TW" sz="2700" i="1" dirty="0">
                <a:solidFill>
                  <a:srgbClr val="4D869C"/>
                </a:solidFill>
              </a:rPr>
              <a:t>!!!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073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6;p6">
            <a:extLst>
              <a:ext uri="{FF2B5EF4-FFF2-40B4-BE49-F238E27FC236}">
                <a16:creationId xmlns:a16="http://schemas.microsoft.com/office/drawing/2014/main" id="{640630A9-E0CB-7638-2A1A-D8CB9B1884D0}"/>
              </a:ext>
            </a:extLst>
          </p:cNvPr>
          <p:cNvSpPr txBox="1">
            <a:spLocks/>
          </p:cNvSpPr>
          <p:nvPr/>
        </p:nvSpPr>
        <p:spPr>
          <a:xfrm>
            <a:off x="959999" y="353101"/>
            <a:ext cx="6186236" cy="789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SzPts val="2700"/>
            </a:pPr>
            <a:r>
              <a:rPr lang="zh-TW" altLang="en-US" sz="4500" b="1" dirty="0">
                <a:latin typeface="Microsoft JhengHei"/>
                <a:ea typeface="Microsoft JhengHei"/>
                <a:sym typeface="Microsoft JhengHei"/>
              </a:rPr>
              <a:t>馬達 </a:t>
            </a:r>
            <a:r>
              <a:rPr lang="en-US" altLang="zh-TW" sz="4500" b="1">
                <a:latin typeface="Microsoft JhengHei"/>
                <a:ea typeface="Microsoft JhengHei"/>
                <a:sym typeface="Microsoft JhengHei"/>
              </a:rPr>
              <a:t>DC Motors</a:t>
            </a:r>
            <a:endParaRPr lang="zh-TW" altLang="en-US" sz="35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881577-9BF5-4F1C-1578-A3660DC1C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34" y="0"/>
            <a:ext cx="1273179" cy="6858000"/>
          </a:xfrm>
          <a:prstGeom prst="rect">
            <a:avLst/>
          </a:prstGeom>
        </p:spPr>
      </p:pic>
      <p:pic>
        <p:nvPicPr>
          <p:cNvPr id="3074" name="Picture 2" descr="TETRIX® MAX TorqueNADO® Motor (W44260)">
            <a:extLst>
              <a:ext uri="{FF2B5EF4-FFF2-40B4-BE49-F238E27FC236}">
                <a16:creationId xmlns:a16="http://schemas.microsoft.com/office/drawing/2014/main" id="{8A299D30-5FC8-13ED-6839-4EAB4716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63" y="1190625"/>
            <a:ext cx="4762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6BC89D-8038-D935-CC38-4AC92F2278F6}"/>
              </a:ext>
            </a:extLst>
          </p:cNvPr>
          <p:cNvSpPr txBox="1"/>
          <p:nvPr/>
        </p:nvSpPr>
        <p:spPr>
          <a:xfrm>
            <a:off x="813808" y="2379386"/>
            <a:ext cx="64363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zh-TW" sz="3500" b="1" dirty="0"/>
              <a:t>TETRIX 12V TorqueNADO DC Motor</a:t>
            </a:r>
            <a:endParaRPr lang="zh-TW" altLang="en-US" sz="35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93D094-0D71-2820-3A2C-590E463F2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729" y="4829570"/>
            <a:ext cx="3387952" cy="124306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40162E-3EA5-CB7E-A22F-C860E43167B9}"/>
              </a:ext>
            </a:extLst>
          </p:cNvPr>
          <p:cNvSpPr txBox="1"/>
          <p:nvPr/>
        </p:nvSpPr>
        <p:spPr>
          <a:xfrm>
            <a:off x="813807" y="4707209"/>
            <a:ext cx="28905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500" b="1" dirty="0"/>
              <a:t>馬達轉接線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CEB18C-71DF-046C-2D42-6E2749C4006C}"/>
              </a:ext>
            </a:extLst>
          </p:cNvPr>
          <p:cNvSpPr/>
          <p:nvPr/>
        </p:nvSpPr>
        <p:spPr>
          <a:xfrm>
            <a:off x="8185511" y="4760554"/>
            <a:ext cx="931619" cy="675603"/>
          </a:xfrm>
          <a:prstGeom prst="rect">
            <a:avLst/>
          </a:prstGeom>
          <a:noFill/>
          <a:ln w="28575">
            <a:solidFill>
              <a:srgbClr val="4D86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16DCDB5-ECA5-B9CA-D254-58847D7172A4}"/>
              </a:ext>
            </a:extLst>
          </p:cNvPr>
          <p:cNvCxnSpPr>
            <a:cxnSpLocks/>
          </p:cNvCxnSpPr>
          <p:nvPr/>
        </p:nvCxnSpPr>
        <p:spPr>
          <a:xfrm>
            <a:off x="7583864" y="4386290"/>
            <a:ext cx="1533266" cy="374264"/>
          </a:xfrm>
          <a:prstGeom prst="line">
            <a:avLst/>
          </a:prstGeom>
          <a:ln w="28575">
            <a:solidFill>
              <a:srgbClr val="4D8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F796612-B2D7-9F81-9CAC-19669C06AA3D}"/>
              </a:ext>
            </a:extLst>
          </p:cNvPr>
          <p:cNvCxnSpPr>
            <a:cxnSpLocks/>
          </p:cNvCxnSpPr>
          <p:nvPr/>
        </p:nvCxnSpPr>
        <p:spPr>
          <a:xfrm>
            <a:off x="3849236" y="4382820"/>
            <a:ext cx="4336275" cy="377734"/>
          </a:xfrm>
          <a:prstGeom prst="line">
            <a:avLst/>
          </a:prstGeom>
          <a:ln w="28575">
            <a:solidFill>
              <a:srgbClr val="4D8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C26A4FA-E502-0274-B35D-F8447FC7DFA4}"/>
              </a:ext>
            </a:extLst>
          </p:cNvPr>
          <p:cNvCxnSpPr>
            <a:cxnSpLocks/>
          </p:cNvCxnSpPr>
          <p:nvPr/>
        </p:nvCxnSpPr>
        <p:spPr>
          <a:xfrm flipV="1">
            <a:off x="3849236" y="5431809"/>
            <a:ext cx="4336275" cy="1192856"/>
          </a:xfrm>
          <a:prstGeom prst="line">
            <a:avLst/>
          </a:prstGeom>
          <a:ln w="28575">
            <a:solidFill>
              <a:srgbClr val="4D8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FF66DC9-DF99-C8DC-D8C9-1F80099DBEF0}"/>
              </a:ext>
            </a:extLst>
          </p:cNvPr>
          <p:cNvCxnSpPr>
            <a:cxnSpLocks/>
          </p:cNvCxnSpPr>
          <p:nvPr/>
        </p:nvCxnSpPr>
        <p:spPr>
          <a:xfrm flipV="1">
            <a:off x="7583864" y="5431809"/>
            <a:ext cx="1533266" cy="1192856"/>
          </a:xfrm>
          <a:prstGeom prst="line">
            <a:avLst/>
          </a:prstGeom>
          <a:ln w="28575">
            <a:solidFill>
              <a:srgbClr val="4D86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1DF7ECC6-BEE2-E173-348E-7C14D39031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977" r="98840">
                        <a14:foregroundMark x1="92575" y1="64667" x2="98840" y2="75000"/>
                      </a14:backgroundRemoval>
                    </a14:imgEffect>
                  </a14:imgLayer>
                </a14:imgProps>
              </a:ext>
            </a:extLst>
          </a:blip>
          <a:srcRect l="10722" t="13101" b="8577"/>
          <a:stretch/>
        </p:blipFill>
        <p:spPr>
          <a:xfrm>
            <a:off x="3883742" y="4386290"/>
            <a:ext cx="3665616" cy="2238375"/>
          </a:xfrm>
          <a:prstGeom prst="rect">
            <a:avLst/>
          </a:prstGeom>
          <a:ln w="38100">
            <a:solidFill>
              <a:srgbClr val="4D869C"/>
            </a:solidFill>
          </a:ln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5F674152-7EE3-1FC7-A1EB-391FE06E2216}"/>
              </a:ext>
            </a:extLst>
          </p:cNvPr>
          <p:cNvSpPr txBox="1"/>
          <p:nvPr/>
        </p:nvSpPr>
        <p:spPr>
          <a:xfrm>
            <a:off x="8827040" y="11539"/>
            <a:ext cx="32271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i="1" dirty="0">
                <a:solidFill>
                  <a:srgbClr val="4D869C"/>
                </a:solidFill>
              </a:rPr>
              <a:t>※</a:t>
            </a:r>
            <a:r>
              <a:rPr lang="zh-TW" altLang="en-US" sz="2700" i="1" dirty="0">
                <a:solidFill>
                  <a:srgbClr val="4D869C"/>
                </a:solidFill>
              </a:rPr>
              <a:t> 紅接紅，黑接黑</a:t>
            </a:r>
            <a:r>
              <a:rPr lang="en-US" altLang="zh-TW" sz="2700" i="1" dirty="0">
                <a:solidFill>
                  <a:srgbClr val="4D869C"/>
                </a:solidFill>
              </a:rPr>
              <a:t>!!!</a:t>
            </a:r>
            <a:endParaRPr lang="zh-TW" altLang="en-US" sz="2700" i="1" dirty="0">
              <a:solidFill>
                <a:srgbClr val="4D8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32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Bahnschrift SemiCondensed"/>
        <a:ea typeface="微軟正黑體"/>
        <a:cs typeface=""/>
      </a:majorFont>
      <a:minorFont>
        <a:latin typeface="Bahnschrift SemiCondensed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2393</TotalTime>
  <Words>740</Words>
  <Application>Microsoft Office PowerPoint</Application>
  <PresentationFormat>寬螢幕</PresentationFormat>
  <Paragraphs>144</Paragraphs>
  <Slides>23</Slides>
  <Notes>16</Notes>
  <HiddenSlides>0</HiddenSlides>
  <MMClips>2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4" baseType="lpstr">
      <vt:lpstr>等线</vt:lpstr>
      <vt:lpstr>游ゴシック</vt:lpstr>
      <vt:lpstr>Microsoft JhengHei</vt:lpstr>
      <vt:lpstr>新細明體</vt:lpstr>
      <vt:lpstr>Arial</vt:lpstr>
      <vt:lpstr>Bahnschrift SemiCondensed</vt:lpstr>
      <vt:lpstr>Calibri</vt:lpstr>
      <vt:lpstr>Montserrat</vt:lpstr>
      <vt:lpstr>Roboto</vt:lpstr>
      <vt:lpstr>Roboto Condensed</vt:lpstr>
      <vt:lpstr>Office 佈景主題</vt:lpstr>
      <vt:lpstr>FTC基本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手機畫面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STEP1 拿出電腦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2024基本電機</dc:title>
  <dc:creator>立穎 許</dc:creator>
  <cp:lastModifiedBy>Leon 許立穎</cp:lastModifiedBy>
  <cp:revision>37</cp:revision>
  <dcterms:created xsi:type="dcterms:W3CDTF">2024-05-15T23:39:13Z</dcterms:created>
  <dcterms:modified xsi:type="dcterms:W3CDTF">2026-01-21T01:52:54Z</dcterms:modified>
</cp:coreProperties>
</file>